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85" r:id="rId3"/>
    <p:sldId id="286" r:id="rId4"/>
    <p:sldId id="268" r:id="rId5"/>
    <p:sldId id="287" r:id="rId6"/>
    <p:sldId id="263" r:id="rId7"/>
    <p:sldId id="289" r:id="rId8"/>
    <p:sldId id="290" r:id="rId9"/>
    <p:sldId id="294" r:id="rId10"/>
    <p:sldId id="261" r:id="rId11"/>
    <p:sldId id="292" r:id="rId12"/>
    <p:sldId id="293" r:id="rId13"/>
    <p:sldId id="269" r:id="rId14"/>
    <p:sldId id="295" r:id="rId15"/>
    <p:sldId id="270" r:id="rId16"/>
    <p:sldId id="275" r:id="rId17"/>
    <p:sldId id="278" r:id="rId18"/>
    <p:sldId id="316" r:id="rId19"/>
    <p:sldId id="317" r:id="rId20"/>
    <p:sldId id="280" r:id="rId21"/>
    <p:sldId id="281" r:id="rId22"/>
    <p:sldId id="271" r:id="rId23"/>
    <p:sldId id="297" r:id="rId24"/>
    <p:sldId id="299" r:id="rId25"/>
    <p:sldId id="303" r:id="rId26"/>
    <p:sldId id="306" r:id="rId27"/>
  </p:sldIdLst>
  <p:sldSz cx="9144000" cy="6858000" type="screen4x3"/>
  <p:notesSz cx="6761163" cy="99425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ъгъл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ъгъл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ъгъл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ъгъл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Закръглен правоъгъл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Закръглен правоъгъл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ъгъл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ъгъл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ъгъл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ъгъл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Закръглен правоъгъл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Закръглен правоъгъл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ъгъл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ъгъл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ъгъл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ъгъл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ъгъл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6.2.2020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6000" dirty="0" smtClean="0"/>
              <a:t>УПРАВЛЕНИЕ НА ОТПАДЪЦИТЕ</a:t>
            </a:r>
            <a:endParaRPr lang="bg-BG" sz="6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 descr="C:\Users\Marieta\Desktop\Draw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1548"/>
            <a:ext cx="8496944" cy="29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808"/>
          </a:xfrm>
        </p:spPr>
        <p:txBody>
          <a:bodyPr>
            <a:normAutofit/>
          </a:bodyPr>
          <a:lstStyle/>
          <a:p>
            <a:r>
              <a:rPr lang="bg-BG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Наредба №7/19.12.2013 год. </a:t>
            </a:r>
            <a:endParaRPr lang="bg-BG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377784"/>
          </a:xfrm>
        </p:spPr>
        <p:txBody>
          <a:bodyPr>
            <a:normAutofit fontScale="62500" lnSpcReduction="20000"/>
          </a:bodyPr>
          <a:lstStyle/>
          <a:p>
            <a:pPr marL="109728" marR="3820" indent="0" algn="just">
              <a:lnSpc>
                <a:spcPct val="170000"/>
              </a:lnSpc>
              <a:buNone/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Размерът на отчисленията за обезвреждане на отпадъци на регионално депо за неопасни отпадъци, за всеки тон депониран отпадък, по години е следният:</a:t>
            </a:r>
          </a:p>
          <a:p>
            <a:pPr marL="109728" marR="3820" indent="0" algn="just">
              <a:buNone/>
            </a:pPr>
            <a:endParaRPr lang="bg-BG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2013 год.–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лева/тон</a:t>
            </a:r>
            <a:endParaRPr lang="bg-BG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2014 год.–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  <a:r>
              <a:rPr lang="bg-BG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лева/тон</a:t>
            </a: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2015 год.–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</a:t>
            </a:r>
            <a:r>
              <a:rPr lang="bg-BG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лева/тон</a:t>
            </a: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2016 год.–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 </a:t>
            </a:r>
            <a:r>
              <a:rPr lang="bg-BG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лева/тон</a:t>
            </a: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2017 год.– 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</a:t>
            </a:r>
            <a:r>
              <a:rPr lang="bg-BG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лева/тон</a:t>
            </a: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2018 год.– 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 </a:t>
            </a:r>
            <a:r>
              <a:rPr lang="bg-BG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лева/тон</a:t>
            </a: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2019 год.– 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 лева/тон</a:t>
            </a:r>
            <a:endParaRPr lang="bg-BG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Clr>
                <a:srgbClr val="438086"/>
              </a:buClr>
            </a:pPr>
            <a:r>
              <a:rPr lang="bg-BG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2020 год. и всяка следваща година – </a:t>
            </a:r>
            <a:r>
              <a:rPr lang="bg-BG" sz="3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 лева/тон</a:t>
            </a:r>
            <a:endParaRPr lang="bg-BG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Clr>
                <a:srgbClr val="438086"/>
              </a:buClr>
            </a:pPr>
            <a:endParaRPr lang="bg-BG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>
              <a:buClr>
                <a:srgbClr val="438086"/>
              </a:buClr>
              <a:buNone/>
            </a:pPr>
            <a:endParaRPr lang="bg-BG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>
              <a:buClr>
                <a:srgbClr val="438086"/>
              </a:buClr>
              <a:buNone/>
            </a:pPr>
            <a:r>
              <a:rPr lang="bg-BG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bg-BG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bg-BG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ГОДИНИ - УВЕЛИЧЕНИЕ </a:t>
            </a:r>
            <a:r>
              <a:rPr lang="bg-BG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80 </a:t>
            </a:r>
            <a:r>
              <a:rPr lang="bg-BG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ЛЕВА/ТОН</a:t>
            </a:r>
            <a:endParaRPr lang="bg-BG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9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Наредба за разделно събиране на </a:t>
            </a:r>
            <a:r>
              <a:rPr lang="bg-BG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биоотпадъците</a:t>
            </a:r>
            <a:endParaRPr lang="bg-BG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sz="2400" dirty="0">
              <a:solidFill>
                <a:srgbClr val="000000"/>
              </a:solidFill>
              <a:latin typeface="Times New Roman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Регламентира задълженията към общините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прилагане на системи за разделно събиране и рециклиране на биоотпадъците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хранителните и зелените отпадъци като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 от потока битови отпадъци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 descr="C:\Users\Marieta\Desktop\ima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7539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06680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Наредба за третиране на </a:t>
            </a:r>
            <a:r>
              <a:rPr lang="bg-BG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биоотпадъците</a:t>
            </a:r>
            <a:endParaRPr lang="bg-BG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729712"/>
          </a:xfrm>
        </p:spPr>
        <p:txBody>
          <a:bodyPr/>
          <a:lstStyle/>
          <a:p>
            <a:endParaRPr lang="bg-BG" sz="1400" dirty="0">
              <a:solidFill>
                <a:srgbClr val="000000"/>
              </a:solidFill>
              <a:latin typeface="Times New Roman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Регламентира основните критерии за третиране на биоотпадъците, включително изискванията за качество на компоста, ферментационния продукт, органичния почвен подобрител и стабилизираната органична фракция от механично - билогично третиране.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bg-BG" sz="2000" dirty="0"/>
          </a:p>
        </p:txBody>
      </p:sp>
      <p:pic>
        <p:nvPicPr>
          <p:cNvPr id="2051" name="Picture 3" descr="C:\Users\Marieta\Desktop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r>
              <a:rPr lang="bg-BG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отпадъците на територията на община Дряново</a:t>
            </a:r>
            <a:endParaRPr lang="bg-BG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585696"/>
          </a:xfrm>
        </p:spPr>
        <p:txBody>
          <a:bodyPr>
            <a:noAutofit/>
          </a:bodyPr>
          <a:lstStyle/>
          <a:p>
            <a:pPr marL="411480" lvl="1" indent="0" algn="just">
              <a:spcAft>
                <a:spcPts val="0"/>
              </a:spcAft>
              <a:buNone/>
            </a:pPr>
            <a:endParaRPr lang="bg-BG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Съгласно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изискванията на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отпадъците,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29.04.2011 год. е създадено Регионално сдружение за управление на отпадъците – регион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Севлиево, с което се слага началото на управление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отпадъците на регионален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принцип. </a:t>
            </a:r>
          </a:p>
          <a:p>
            <a:pPr marL="41148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регионалното сдружение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членуват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общините Севлиево, Дряново и Сухиндол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bg-BG" sz="30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система за управление на отпадъците – Регион Севлиево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801720"/>
          </a:xfrm>
        </p:spPr>
        <p:txBody>
          <a:bodyPr/>
          <a:lstStyle/>
          <a:p>
            <a:pPr marL="411480" lvl="1" indent="0" algn="just">
              <a:buClr>
                <a:srgbClr val="438086"/>
              </a:buClr>
              <a:buNone/>
            </a:pPr>
            <a:endParaRPr lang="ru-RU" sz="2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 на сдружението:</a:t>
            </a: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Постигне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 третиране на отпадъците, както и изпълнение на задълженията на кметовете на общините, регламентирани в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отпадъците. </a:t>
            </a: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Създаването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регионално сдружение е важно условие, което дава възможност да се получава финансиране на проекти в областта на управлението на отпадъците.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565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Autofit/>
          </a:bodyPr>
          <a:lstStyle/>
          <a:p>
            <a:r>
              <a:rPr lang="bg-BG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система за управление на отпадъците – Регион Севлиево</a:t>
            </a:r>
            <a:endParaRPr lang="bg-BG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7372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Регионалното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депо за неопасни и опасни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</a:t>
            </a: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инсталация за битови отпадъци – град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Севлиево</a:t>
            </a: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endParaRPr lang="bg-BG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нсталация  за компостиране на разделно събраните био-отпадъци.</a:t>
            </a:r>
            <a:endParaRPr lang="bg-BG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r>
              <a:rPr lang="bg-BG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 инсталация за битови </a:t>
            </a:r>
            <a:r>
              <a:rPr lang="bg-BG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</a:t>
            </a:r>
            <a:endParaRPr lang="bg-BG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Autofit/>
          </a:bodyPr>
          <a:lstStyle/>
          <a:p>
            <a:pPr marL="411480" lvl="1" indent="0" algn="just">
              <a:buClr>
                <a:srgbClr val="438086"/>
              </a:buClr>
              <a:buNone/>
            </a:pPr>
            <a:endParaRPr lang="bg-BG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септември 2017 г.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въведена в експлоатация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инсталация за смесени битови отпадъци, обслужваща общините Севлиево, Дряново и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Сухиндол.</a:t>
            </a: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endParaRPr lang="bg-BG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r>
              <a:rPr lang="bg-BG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Услугата по предварително третиране на смесени битови отпадъци, генерирани от територията на общините Севлиево, Дряново и Сухиндол </a:t>
            </a:r>
            <a:r>
              <a:rPr lang="bg-BG" sz="20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</a:t>
            </a:r>
            <a:r>
              <a:rPr lang="bg-BG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извършва от „Еко Титан Груп” АД, гр. Смолян – оператор на </a:t>
            </a:r>
            <a:r>
              <a:rPr lang="bg-BG" sz="20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сепариращата инсталация.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8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bg-BG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 инсталация за битови отпадъци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73728"/>
          </a:xfrm>
        </p:spPr>
        <p:txBody>
          <a:bodyPr>
            <a:normAutofit/>
          </a:bodyPr>
          <a:lstStyle/>
          <a:p>
            <a:pPr marL="411480" lvl="1" indent="0" algn="just">
              <a:lnSpc>
                <a:spcPct val="110000"/>
              </a:lnSpc>
              <a:buClr>
                <a:srgbClr val="438086"/>
              </a:buClr>
              <a:buNone/>
            </a:pPr>
            <a:r>
              <a:rPr lang="ru-RU" sz="20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инсталацията се извършват  следните основни дейности</a:t>
            </a:r>
            <a:r>
              <a:rPr lang="ru-RU" sz="20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2628" lvl="1" indent="-342900" algn="just">
              <a:lnSpc>
                <a:spcPct val="110000"/>
              </a:lnSpc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ru-RU" sz="20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Приемане </a:t>
            </a:r>
            <a:r>
              <a:rPr lang="ru-RU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сепариране на смесени битови отпадъци от общините Севлиево, Дряново и Сухиндол;</a:t>
            </a:r>
          </a:p>
          <a:p>
            <a:pPr marL="452628" lvl="1" indent="-342900" algn="just">
              <a:lnSpc>
                <a:spcPct val="110000"/>
              </a:lnSpc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ru-RU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Отделяне на рециклируеми отпадъчни материали (стъкло, метали, пластмаси, хартия и картон); </a:t>
            </a:r>
          </a:p>
          <a:p>
            <a:pPr marL="452628" lvl="1" indent="-342900" algn="just">
              <a:lnSpc>
                <a:spcPct val="110000"/>
              </a:lnSpc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ru-RU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Транспортиране и предаване на RDF-гориво от отпадъци до инсталация за изгаряне с оползотворяване на енергията.</a:t>
            </a:r>
          </a:p>
          <a:p>
            <a:pPr marL="452628" lvl="1" indent="-342900" algn="just">
              <a:lnSpc>
                <a:spcPct val="110000"/>
              </a:lnSpc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ru-RU" sz="20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Транспортиране </a:t>
            </a:r>
            <a:r>
              <a:rPr lang="ru-RU" sz="2000" kern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нерециклируемите отпадъци от инсталацията за сепариране до клетка от Регионално депо Севлиево.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518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r>
              <a:rPr lang="bg-BG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 инсталация за битови отпадъци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38600" cy="302895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1071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bg-BG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Сепарираща инсталация за битови отпадъци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8600" cy="302895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69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1152128"/>
          </a:xfrm>
        </p:spPr>
        <p:txBody>
          <a:bodyPr>
            <a:normAutofit/>
          </a:bodyPr>
          <a:lstStyle/>
          <a:p>
            <a:r>
              <a:rPr lang="bg-BG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Европейско законодателство</a:t>
            </a:r>
            <a:endParaRPr lang="bg-BG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2971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endParaRPr lang="bg-BG" sz="2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Рамкова директива за отпадъците 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Директива 2008/98/ЕО на Европейския парламент и на Съвета от 19 ноември 2008 година относно отпадъците и за отмяна на определени директиви</a:t>
            </a:r>
          </a:p>
          <a:p>
            <a:pPr marL="109728" indent="0" algn="just">
              <a:buNone/>
            </a:pPr>
            <a:endParaRPr lang="bg-B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0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Регионалното депо </a:t>
            </a:r>
            <a:r>
              <a:rPr lang="ru-RU" sz="24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24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неопасни и опасни отпадъци - Севлиево </a:t>
            </a:r>
            <a:endParaRPr lang="bg-BG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657704"/>
          </a:xfrm>
        </p:spPr>
        <p:txBody>
          <a:bodyPr>
            <a:normAutofit/>
          </a:bodyPr>
          <a:lstStyle/>
          <a:p>
            <a:pPr marL="411480" lvl="1" indent="0" algn="just">
              <a:lnSpc>
                <a:spcPct val="120000"/>
              </a:lnSpc>
              <a:buClr>
                <a:srgbClr val="438086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Регионалното депо за отпадъци – Севлиево е открито през 2006 година. В него се осигурява обезвреждането на битовите, производствените и опасните отпадъци на общините Севлиево, Дряново и Сухиндол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11480" lvl="1" indent="0" algn="just">
              <a:lnSpc>
                <a:spcPct val="120000"/>
              </a:lnSpc>
              <a:buClr>
                <a:srgbClr val="438086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11480" lvl="1" indent="0" algn="just">
              <a:lnSpc>
                <a:spcPct val="120000"/>
              </a:lnSpc>
              <a:buClr>
                <a:srgbClr val="438086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Депото се експлоатира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от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 депо за отпадъци – Севлиево” ООД.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Депото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разполага с три броя клетки за битови, строителни и производствени отпадъци. </a:t>
            </a:r>
          </a:p>
          <a:p>
            <a:pPr marL="411480" lvl="1" indent="0" algn="just">
              <a:lnSpc>
                <a:spcPct val="120000"/>
              </a:lnSpc>
              <a:buClr>
                <a:srgbClr val="438086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депониране на опасни отпадъци са изградени 44 броя клетки.</a:t>
            </a:r>
            <a:endParaRPr lang="bg-BG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3022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Регионалното депо </a:t>
            </a:r>
            <a:r>
              <a:rPr lang="ru-RU" sz="24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24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неопасни и опасни отпадъци - Севлиево </a:t>
            </a:r>
            <a:endParaRPr lang="bg-BG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 algn="just">
              <a:lnSpc>
                <a:spcPct val="120000"/>
              </a:lnSpc>
              <a:buClr>
                <a:srgbClr val="438086"/>
              </a:buClr>
              <a:buNone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Отпадъци, които се депонират на регионалното депо:</a:t>
            </a:r>
          </a:p>
          <a:p>
            <a:pPr lvl="1" algn="just">
              <a:lnSpc>
                <a:spcPct val="12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Нерециклируеми отпадъци - битови отпадъци преминали предварително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третиране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Обемни, едрогабаритни отпадъци</a:t>
            </a:r>
          </a:p>
          <a:p>
            <a:pPr lvl="1" algn="just">
              <a:lnSpc>
                <a:spcPct val="12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Строителни отпадъци</a:t>
            </a:r>
          </a:p>
          <a:p>
            <a:pPr lvl="1" algn="just">
              <a:lnSpc>
                <a:spcPct val="12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 от почистване на нерегламентирани 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сметища</a:t>
            </a:r>
          </a:p>
          <a:p>
            <a:pPr lvl="1" algn="just">
              <a:lnSpc>
                <a:spcPct val="12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Производствени отпадъци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Опасни отпадъци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846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нсталацият за компостиране на разделно събраните био-отпадъци</a:t>
            </a:r>
            <a:endParaRPr lang="bg-BG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585696"/>
          </a:xfrm>
        </p:spPr>
        <p:txBody>
          <a:bodyPr>
            <a:normAutofit/>
          </a:bodyPr>
          <a:lstStyle/>
          <a:p>
            <a:pPr marL="411480" lvl="1" indent="0" algn="just">
              <a:lnSpc>
                <a:spcPct val="130000"/>
              </a:lnSpc>
              <a:buClr>
                <a:srgbClr val="438086"/>
              </a:buClr>
              <a:buNone/>
            </a:pPr>
            <a:endParaRPr lang="bg-BG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30000"/>
              </a:lnSpc>
              <a:buClr>
                <a:srgbClr val="438086"/>
              </a:buClr>
              <a:buNone/>
            </a:pP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края на 2019 г. приключи проект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„Прилагане на децентрализиран модел за управление на био-отпадъците в общините Севлиево, Дряново и Сухиндол, включително изграждане на необходимата техническа инфраструктура – система за разделно събиране и съоръжение за рециклиране на събраните био-отпадъци“ - Това е последната стъпка, за да имаме цялостна система за управление на отпадъците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bg-BG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нсталацият за компостиране на разделно събраните био-отпадъци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657704"/>
          </a:xfrm>
        </p:spPr>
        <p:txBody>
          <a:bodyPr/>
          <a:lstStyle/>
          <a:p>
            <a:pPr marL="411480" lvl="1" indent="0" algn="just">
              <a:lnSpc>
                <a:spcPct val="110000"/>
              </a:lnSpc>
              <a:buClr>
                <a:srgbClr val="438086"/>
              </a:buClr>
              <a:buNone/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10000"/>
              </a:lnSpc>
              <a:buClr>
                <a:srgbClr val="438086"/>
              </a:buClr>
              <a:buNone/>
            </a:pPr>
            <a:endParaRPr lang="ru-RU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buClr>
                <a:srgbClr val="438086"/>
              </a:buClr>
              <a:buNone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на територията на община Дряново е изградена инсталацията за компостиране с капацитет от 900 т. годишно и представлява технология за компостиране на редове на открито. </a:t>
            </a: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buClr>
                <a:srgbClr val="438086"/>
              </a:buClr>
              <a:buNone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 2020 г. на територията на град Дряново ще бъде организирана </a:t>
            </a:r>
            <a:r>
              <a:rPr lang="ru-RU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 система за разделно събиране на био – отпадъци и ще стартира работа  инсталацията за компостиране! </a:t>
            </a:r>
            <a:endParaRPr lang="bg-BG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3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/>
          </a:bodyPr>
          <a:lstStyle/>
          <a:p>
            <a:r>
              <a:rPr lang="bg-BG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Сметосъбиране и сметоизвозване на смесен битов отпадък</a:t>
            </a:r>
            <a:endParaRPr lang="bg-BG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873728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endParaRPr lang="bg-BG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endParaRPr lang="bg-BG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r>
              <a:rPr lang="bg-BG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bg-BG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01.11.2017 г. услугата по сметосъбиране и сметоизвозване на смесеният битов отпадък от територията на община Дряново се извършва от Общинско предприятие „Чисто Дряново“.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bg-BG" sz="2300" b="1" dirty="0" smtClean="0">
              <a:latin typeface="Verdana"/>
              <a:ea typeface="Calibri"/>
              <a:cs typeface="Times New Roman"/>
            </a:endParaRP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300" b="1" dirty="0" smtClean="0">
                <a:latin typeface="Verdana"/>
                <a:ea typeface="Calibri"/>
                <a:cs typeface="Times New Roman"/>
              </a:rPr>
              <a:t>Групи </a:t>
            </a:r>
            <a:r>
              <a:rPr lang="bg-BG" sz="2300" b="1" dirty="0">
                <a:latin typeface="Verdana"/>
                <a:ea typeface="Calibri"/>
                <a:cs typeface="Times New Roman"/>
              </a:rPr>
              <a:t>отпадъци, които </a:t>
            </a:r>
            <a:r>
              <a:rPr lang="bg-BG" sz="2300" b="1" dirty="0" smtClean="0">
                <a:latin typeface="Verdana"/>
                <a:ea typeface="Calibri"/>
                <a:cs typeface="Times New Roman"/>
              </a:rPr>
              <a:t>се събират и извозват:</a:t>
            </a:r>
            <a:endParaRPr lang="bg-BG" sz="23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bg-BG" sz="2300" dirty="0">
                <a:latin typeface="Verdana"/>
                <a:ea typeface="Calibri"/>
                <a:cs typeface="Times New Roman"/>
              </a:rPr>
              <a:t>Битови отпадъци;</a:t>
            </a:r>
            <a:endParaRPr lang="bg-BG" sz="23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bg-BG" sz="2300" dirty="0">
                <a:latin typeface="Verdana"/>
                <a:ea typeface="Calibri"/>
                <a:cs typeface="Times New Roman"/>
              </a:rPr>
              <a:t>Малки количества строителни отпадъци, генерирани от ремонт на частни жилища и офиси – до 1 куб.м.;</a:t>
            </a:r>
            <a:endParaRPr lang="bg-BG" sz="23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bg-BG" sz="2300" dirty="0">
                <a:latin typeface="Verdana"/>
                <a:ea typeface="Calibri"/>
                <a:cs typeface="Times New Roman"/>
              </a:rPr>
              <a:t>Сгурия и пепел от битово отопление, оставени в близост до съдовете за битови отпадъци – появява се сезонно през отоплителния сезон;</a:t>
            </a:r>
            <a:endParaRPr lang="bg-BG" sz="23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bg-BG" sz="2300" dirty="0">
                <a:latin typeface="Verdana"/>
                <a:ea typeface="Calibri"/>
                <a:cs typeface="Times New Roman"/>
              </a:rPr>
              <a:t>Растителен отпадък – появява се сезонно от градини и от уличната декоративна растителност</a:t>
            </a:r>
            <a:r>
              <a:rPr lang="bg-BG" sz="2300" dirty="0" smtClean="0">
                <a:latin typeface="Verdana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buClr>
                <a:srgbClr val="A04DA3"/>
              </a:buClr>
              <a:buFont typeface="Calibri"/>
              <a:buChar char="-"/>
            </a:pPr>
            <a:r>
              <a:rPr lang="bg-BG" sz="2300" dirty="0" smtClean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Едрогабаритни </a:t>
            </a:r>
            <a:r>
              <a:rPr lang="bg-BG" sz="23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отпадъци;</a:t>
            </a:r>
            <a:endParaRPr lang="bg-BG" sz="23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bg-BG" sz="2300" dirty="0" smtClean="0">
                <a:latin typeface="Verdana"/>
                <a:ea typeface="Calibri"/>
                <a:cs typeface="Times New Roman"/>
              </a:rPr>
              <a:t>Други </a:t>
            </a:r>
            <a:r>
              <a:rPr lang="bg-BG" sz="2300" dirty="0">
                <a:latin typeface="Verdana"/>
                <a:ea typeface="Calibri"/>
                <a:cs typeface="Times New Roman"/>
              </a:rPr>
              <a:t>отпадъци, оставени в непосредствена близост до съдовете за отпадъци, които не са с параметри на едрогабаритни отпадъци;</a:t>
            </a:r>
            <a:endParaRPr lang="bg-BG" sz="23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bg-BG" sz="2300" dirty="0">
                <a:latin typeface="Verdana"/>
                <a:ea typeface="Calibri"/>
                <a:cs typeface="Times New Roman"/>
              </a:rPr>
              <a:t>Други подобни отпадъци, които нямат характер на опасни.</a:t>
            </a:r>
            <a:endParaRPr lang="bg-BG" sz="2300" dirty="0">
              <a:latin typeface="Calibri"/>
              <a:ea typeface="Calibri"/>
              <a:cs typeface="Times New Roman"/>
            </a:endParaRPr>
          </a:p>
          <a:p>
            <a:pPr marL="109728" indent="0" algn="just">
              <a:buNone/>
            </a:pP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8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Сметосъбиране и сметоизвозване на смесен битов отпадък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1" indent="0" algn="just">
              <a:lnSpc>
                <a:spcPct val="115000"/>
              </a:lnSpc>
              <a:spcAft>
                <a:spcPts val="1000"/>
              </a:spcAft>
              <a:buClr>
                <a:srgbClr val="A04DA3"/>
              </a:buClr>
              <a:buNone/>
            </a:pPr>
            <a:endParaRPr lang="bg-BG" sz="20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lvl="1" indent="0" algn="just">
              <a:lnSpc>
                <a:spcPct val="115000"/>
              </a:lnSpc>
              <a:spcAft>
                <a:spcPts val="1000"/>
              </a:spcAft>
              <a:buClr>
                <a:srgbClr val="A04DA3"/>
              </a:buClr>
              <a:buNone/>
            </a:pPr>
            <a:r>
              <a:rPr lang="bg-BG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Битов </a:t>
            </a:r>
            <a:r>
              <a:rPr lang="bg-BG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отпадък </a:t>
            </a:r>
            <a:r>
              <a:rPr lang="bg-BG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bg-BG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отпадък</a:t>
            </a:r>
            <a:r>
              <a:rPr lang="bg-BG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които се получават в резултат на жизнената дейност на хората по домовете, в административните, социалните и обществени сгради. Към тях се приравняват и отпадъците от търговските обекти, </a:t>
            </a:r>
            <a:r>
              <a:rPr lang="bg-BG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обекти</a:t>
            </a:r>
            <a:r>
              <a:rPr lang="bg-BG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отдих и забавления, които нямат характер на опасни отпадъци и които по своето естество и състав са подобни на битови отпадъци.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714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ПОЧИСТВАНЕ </a:t>
            </a:r>
            <a:br>
              <a:rPr lang="bg-BG" sz="30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30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НЕРЕГЛАМЕНТИРАНИ СМЕТИЩА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ПРЕДИ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2" y="2708275"/>
            <a:ext cx="2914650" cy="3886200"/>
          </a:xfrm>
        </p:spPr>
      </p:pic>
      <p:pic>
        <p:nvPicPr>
          <p:cNvPr id="8" name="Контейнер за съдържание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2708275"/>
            <a:ext cx="2914650" cy="3886200"/>
          </a:xfrm>
        </p:spPr>
      </p:pic>
    </p:spTree>
    <p:extLst>
      <p:ext uri="{BB962C8B-B14F-4D97-AF65-F5344CB8AC3E}">
        <p14:creationId xmlns:p14="http://schemas.microsoft.com/office/powerpoint/2010/main" val="59838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/>
          </a:bodyPr>
          <a:lstStyle/>
          <a:p>
            <a:r>
              <a:rPr lang="bg-BG" sz="3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Национално </a:t>
            </a:r>
            <a:r>
              <a:rPr lang="bg-BG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законодателство</a:t>
            </a:r>
            <a:endParaRPr lang="bg-BG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729712"/>
          </a:xfrm>
        </p:spPr>
        <p:txBody>
          <a:bodyPr>
            <a:normAutofit/>
          </a:bodyPr>
          <a:lstStyle/>
          <a:p>
            <a:endParaRPr lang="bg-BG" sz="1400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</a:t>
            </a:r>
            <a:r>
              <a:rPr lang="ru-RU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отпадъците</a:t>
            </a:r>
            <a:endParaRPr lang="ru-RU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транспонира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Рамковата директива за отпадъците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въвежда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йерархията при управление на отпадъците.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Цел: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Постигне </a:t>
            </a:r>
            <a:r>
              <a:rPr lang="bg-BG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интегрирана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 за управление на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отпадъците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която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 до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намаляване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въздействията върху околната среда, причинени от образуваните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отпадъци; </a:t>
            </a:r>
            <a:endParaRPr lang="en-US" sz="2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подобряване на ефективността на използване на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ресурсите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2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увеличаване отговорностите на 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замърсителите. </a:t>
            </a:r>
            <a:endParaRPr lang="bg-BG" sz="2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</a:t>
            </a:r>
            <a:endParaRPr lang="bg-BG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 целите, които всеки от регион за управление на отпадъците трябва да постигне </a:t>
            </a:r>
          </a:p>
          <a:p>
            <a:pPr marL="411480" lvl="1" indent="0" algn="just">
              <a:lnSpc>
                <a:spcPct val="150000"/>
              </a:lnSpc>
              <a:buClr>
                <a:srgbClr val="438086"/>
              </a:buClr>
              <a:buNone/>
            </a:pPr>
            <a:endParaRPr lang="ru-RU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Най-късно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1 януари 2020 г. подготовка за повторна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употреба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рециклиране на отпадъчни материали, включващи хартия и картон, метал, пластмаса и стъкло от домакинствата и подобни отпадъци от други източници на не по-малко от 50 на сто от общото тегло на тези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</a:t>
            </a:r>
            <a:endParaRPr lang="bg-BG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</a:t>
            </a:r>
            <a:endParaRPr lang="bg-BG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Най-късно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декември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г. ограничаване на количеството депонирани биоразградими битови отпадъци до 35 на сто от общото количество на същите отпадъци</a:t>
            </a:r>
            <a:endParaRPr lang="bg-BG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2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</a:t>
            </a:r>
            <a:endParaRPr lang="bg-BG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657704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Регламентира задължения </a:t>
            </a:r>
            <a:r>
              <a:rPr lang="ru-RU" sz="2000" b="1" dirty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органите на местното самоуправление и местната </a:t>
            </a:r>
            <a:r>
              <a:rPr lang="ru-RU" sz="2000" b="1" dirty="0" smtClean="0">
                <a:solidFill>
                  <a:srgbClr val="4244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Кметът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общината организира управлението на битовите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образувани на нейна територия, съобразно изискванията на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Закона за управление на отпадъците.</a:t>
            </a:r>
          </a:p>
        </p:txBody>
      </p:sp>
    </p:spTree>
    <p:extLst>
      <p:ext uri="{BB962C8B-B14F-4D97-AF65-F5344CB8AC3E}">
        <p14:creationId xmlns:p14="http://schemas.microsoft.com/office/powerpoint/2010/main" val="3647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</a:t>
            </a:r>
            <a:endParaRPr lang="bg-BG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628" lvl="1" indent="-3429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628" lvl="1" indent="-34290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Кметът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общината осигурява условия, при които всеки притежател на битови отпадъци се обслужва от лица, на които е предоставено право да извършват дейности по тяхното събиране, транспортиране, оползотворяване и/или обезвреждане.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1447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19256" cy="130108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управление на отпадъците</a:t>
            </a:r>
            <a:endParaRPr lang="bg-BG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Clr>
                <a:srgbClr val="438086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Разходите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дейности с битови отпадъци и изпълнение на задълженията на органите на местно самоуправление и местна администрация се предвиждат по бюджета на съответната община в размер, не по-малък от планираните за съответната година приходи от местни такси за битови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</a:t>
            </a:r>
            <a:r>
              <a:rPr lang="bg-BG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095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bg-BG" sz="3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Наредба №7/19.12.2013 год.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729712"/>
          </a:xfrm>
        </p:spPr>
        <p:txBody>
          <a:bodyPr/>
          <a:lstStyle/>
          <a:p>
            <a:pPr marL="109728" lvl="0" indent="0" algn="just">
              <a:buClr>
                <a:srgbClr val="A04DA3"/>
              </a:buClr>
              <a:buNone/>
            </a:pP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реда и начина за изчисляване и определяне размера на обезпеченията и отчисленията, изисквани при депониране на отпадъци</a:t>
            </a:r>
          </a:p>
          <a:p>
            <a:pPr marL="109728" lvl="0" indent="0" algn="just">
              <a:buClr>
                <a:srgbClr val="A04DA3"/>
              </a:buClr>
              <a:buNone/>
            </a:pPr>
            <a:endParaRPr lang="ru-RU" sz="25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 Въвежда финансови инструменти с цел</a:t>
            </a:r>
          </a:p>
          <a:p>
            <a:pPr marL="109728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намаляване на количествата на депонираните</a:t>
            </a:r>
          </a:p>
          <a:p>
            <a:pPr marL="109728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отпадъци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насърчаване на тяхното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рециклиране и оползотворяване.</a:t>
            </a:r>
            <a:endParaRPr lang="bg-BG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0342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дски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радски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752</TotalTime>
  <Words>1271</Words>
  <Application>Microsoft Office PowerPoint</Application>
  <PresentationFormat>Презентация на цял екран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27" baseType="lpstr">
      <vt:lpstr>Градски</vt:lpstr>
      <vt:lpstr>УПРАВЛЕНИЕ НА ОТПАДЪЦИТЕ</vt:lpstr>
      <vt:lpstr>Европейско законодателство</vt:lpstr>
      <vt:lpstr>Национално законодателство</vt:lpstr>
      <vt:lpstr>Закон за управление на отпадъците</vt:lpstr>
      <vt:lpstr>Закон за управление на отпадъците</vt:lpstr>
      <vt:lpstr>Закон за управление на отпадъците</vt:lpstr>
      <vt:lpstr>Закон за управление на отпадъците</vt:lpstr>
      <vt:lpstr>Закон за управление на отпадъците</vt:lpstr>
      <vt:lpstr>Наредба №7/19.12.2013 год. </vt:lpstr>
      <vt:lpstr>Наредба №7/19.12.2013 год. </vt:lpstr>
      <vt:lpstr>Наредба за разделно събиране на биоотпадъците</vt:lpstr>
      <vt:lpstr>Наредба за третиране на биоотпадъците</vt:lpstr>
      <vt:lpstr>Управление на отпадъците на територията на община Дряново</vt:lpstr>
      <vt:lpstr>Регионална система за управление на отпадъците – Регион Севлиево</vt:lpstr>
      <vt:lpstr>Регионална система за управление на отпадъците – Регион Севлиево</vt:lpstr>
      <vt:lpstr>Сепарираща инсталация за битови отпадъци</vt:lpstr>
      <vt:lpstr>Сепарираща инсталация за битови отпадъци</vt:lpstr>
      <vt:lpstr>Сепарираща инсталация за битови отпадъци</vt:lpstr>
      <vt:lpstr>Сепарираща инсталация за битови отпадъци</vt:lpstr>
      <vt:lpstr>Регионалното депо  за неопасни и опасни отпадъци - Севлиево </vt:lpstr>
      <vt:lpstr>Регионалното депо  за неопасни и опасни отпадъци - Севлиево </vt:lpstr>
      <vt:lpstr>Инсталацият за компостиране на разделно събраните био-отпадъци</vt:lpstr>
      <vt:lpstr>Инсталацият за компостиране на разделно събраните био-отпадъци</vt:lpstr>
      <vt:lpstr>Сметосъбиране и сметоизвозване на смесен битов отпадък</vt:lpstr>
      <vt:lpstr>Сметосъбиране и сметоизвозване на смесен битов отпадък</vt:lpstr>
      <vt:lpstr>ПОЧИСТВАНЕ  НА НЕРЕГЛАМЕНТИРАНИ СМЕТИЩА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ПЪТЯ НА ОТПАДЪКА</dc:title>
  <dc:creator>Marieta</dc:creator>
  <cp:lastModifiedBy>Marieta</cp:lastModifiedBy>
  <cp:revision>55</cp:revision>
  <dcterms:created xsi:type="dcterms:W3CDTF">2019-12-18T07:35:33Z</dcterms:created>
  <dcterms:modified xsi:type="dcterms:W3CDTF">2020-02-06T13:01:20Z</dcterms:modified>
</cp:coreProperties>
</file>