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2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7" r:id="rId3"/>
    <p:sldId id="257" r:id="rId4"/>
    <p:sldId id="274" r:id="rId5"/>
    <p:sldId id="273" r:id="rId6"/>
    <p:sldId id="263" r:id="rId7"/>
    <p:sldId id="264" r:id="rId8"/>
    <p:sldId id="265" r:id="rId9"/>
    <p:sldId id="266" r:id="rId10"/>
    <p:sldId id="267" r:id="rId11"/>
    <p:sldId id="275" r:id="rId12"/>
    <p:sldId id="268" r:id="rId13"/>
    <p:sldId id="269" r:id="rId14"/>
    <p:sldId id="270" r:id="rId15"/>
    <p:sldId id="276" r:id="rId16"/>
    <p:sldId id="259" r:id="rId17"/>
    <p:sldId id="260" r:id="rId18"/>
    <p:sldId id="261" r:id="rId19"/>
    <p:sldId id="262" r:id="rId20"/>
    <p:sldId id="278" r:id="rId21"/>
    <p:sldId id="271" r:id="rId22"/>
    <p:sldId id="279" r:id="rId23"/>
    <p:sldId id="280" r:id="rId24"/>
    <p:sldId id="281" r:id="rId25"/>
    <p:sldId id="282" r:id="rId26"/>
  </p:sldIdLst>
  <p:sldSz cx="12192000" cy="6858000"/>
  <p:notesSz cx="6889750" cy="967105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63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4FCCBBEE-300F-4FAE-B3B5-F799886DD7A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6010311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vert="horz" lIns="94631" tIns="47316" rIns="94631" bIns="473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2F41DE50-7F47-47FF-8997-40AA3581AA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7434783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74759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4E8C-8D0C-4811-97C0-9E5F22675E9B}" type="datetimeFigureOut">
              <a:rPr lang="bg-BG" smtClean="0"/>
              <a:t>26.3.2021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BAAD51D-ED14-4105-A773-8DD33A9A66A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392916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4E8C-8D0C-4811-97C0-9E5F22675E9B}" type="datetimeFigureOut">
              <a:rPr lang="bg-BG" smtClean="0"/>
              <a:t>26.3.2021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AAD51D-ED14-4105-A773-8DD33A9A66A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9862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4E8C-8D0C-4811-97C0-9E5F22675E9B}" type="datetimeFigureOut">
              <a:rPr lang="bg-BG" smtClean="0"/>
              <a:t>26.3.2021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AAD51D-ED14-4105-A773-8DD33A9A66AF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5054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4E8C-8D0C-4811-97C0-9E5F22675E9B}" type="datetimeFigureOut">
              <a:rPr lang="bg-BG" smtClean="0"/>
              <a:t>26.3.2021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AAD51D-ED14-4105-A773-8DD33A9A66A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9621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4E8C-8D0C-4811-97C0-9E5F22675E9B}" type="datetimeFigureOut">
              <a:rPr lang="bg-BG" smtClean="0"/>
              <a:t>26.3.2021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AAD51D-ED14-4105-A773-8DD33A9A66AF}" type="slidenum">
              <a:rPr lang="bg-BG" smtClean="0"/>
              <a:t>‹#›</a:t>
            </a:fld>
            <a:endParaRPr lang="bg-BG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546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4E8C-8D0C-4811-97C0-9E5F22675E9B}" type="datetimeFigureOut">
              <a:rPr lang="bg-BG" smtClean="0"/>
              <a:t>26.3.2021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AAD51D-ED14-4105-A773-8DD33A9A66A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02848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4E8C-8D0C-4811-97C0-9E5F22675E9B}" type="datetimeFigureOut">
              <a:rPr lang="bg-BG" smtClean="0"/>
              <a:t>26.3.2021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D51D-ED14-4105-A773-8DD33A9A66A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02322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4E8C-8D0C-4811-97C0-9E5F22675E9B}" type="datetimeFigureOut">
              <a:rPr lang="bg-BG" smtClean="0"/>
              <a:t>26.3.2021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D51D-ED14-4105-A773-8DD33A9A66A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614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4E8C-8D0C-4811-97C0-9E5F22675E9B}" type="datetimeFigureOut">
              <a:rPr lang="bg-BG" smtClean="0"/>
              <a:t>26.3.2021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D51D-ED14-4105-A773-8DD33A9A66A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8888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4E8C-8D0C-4811-97C0-9E5F22675E9B}" type="datetimeFigureOut">
              <a:rPr lang="bg-BG" smtClean="0"/>
              <a:t>26.3.2021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AAD51D-ED14-4105-A773-8DD33A9A66A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374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4E8C-8D0C-4811-97C0-9E5F22675E9B}" type="datetimeFigureOut">
              <a:rPr lang="bg-BG" smtClean="0"/>
              <a:t>26.3.2021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AAD51D-ED14-4105-A773-8DD33A9A66A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80484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4E8C-8D0C-4811-97C0-9E5F22675E9B}" type="datetimeFigureOut">
              <a:rPr lang="bg-BG" smtClean="0"/>
              <a:t>26.3.2021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AAD51D-ED14-4105-A773-8DD33A9A66A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42412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4E8C-8D0C-4811-97C0-9E5F22675E9B}" type="datetimeFigureOut">
              <a:rPr lang="bg-BG" smtClean="0"/>
              <a:t>26.3.2021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D51D-ED14-4105-A773-8DD33A9A66A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761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4E8C-8D0C-4811-97C0-9E5F22675E9B}" type="datetimeFigureOut">
              <a:rPr lang="bg-BG" smtClean="0"/>
              <a:t>26.3.2021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D51D-ED14-4105-A773-8DD33A9A66A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0022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4E8C-8D0C-4811-97C0-9E5F22675E9B}" type="datetimeFigureOut">
              <a:rPr lang="bg-BG" smtClean="0"/>
              <a:t>26.3.2021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D51D-ED14-4105-A773-8DD33A9A66A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993002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4E8C-8D0C-4811-97C0-9E5F22675E9B}" type="datetimeFigureOut">
              <a:rPr lang="bg-BG" smtClean="0"/>
              <a:t>26.3.2021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AAD51D-ED14-4105-A773-8DD33A9A66A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390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B4E8C-8D0C-4811-97C0-9E5F22675E9B}" type="datetimeFigureOut">
              <a:rPr lang="bg-BG" smtClean="0"/>
              <a:t>26.3.2021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BAAD51D-ED14-4105-A773-8DD33A9A66A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421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3" r:id="rId1"/>
    <p:sldLayoutId id="2147485324" r:id="rId2"/>
    <p:sldLayoutId id="2147485325" r:id="rId3"/>
    <p:sldLayoutId id="2147485326" r:id="rId4"/>
    <p:sldLayoutId id="2147485327" r:id="rId5"/>
    <p:sldLayoutId id="2147485328" r:id="rId6"/>
    <p:sldLayoutId id="2147485329" r:id="rId7"/>
    <p:sldLayoutId id="2147485330" r:id="rId8"/>
    <p:sldLayoutId id="2147485331" r:id="rId9"/>
    <p:sldLayoutId id="2147485332" r:id="rId10"/>
    <p:sldLayoutId id="2147485333" r:id="rId11"/>
    <p:sldLayoutId id="2147485334" r:id="rId12"/>
    <p:sldLayoutId id="2147485335" r:id="rId13"/>
    <p:sldLayoutId id="2147485336" r:id="rId14"/>
    <p:sldLayoutId id="2147485337" r:id="rId15"/>
    <p:sldLayoutId id="21474853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#_Toc17061214"/><Relationship Id="rId2" Type="http://schemas.openxmlformats.org/officeDocument/2006/relationships/hyperlink" Target="#_Toc17061212"/><Relationship Id="rId1" Type="http://schemas.openxmlformats.org/officeDocument/2006/relationships/slideLayout" Target="../slideLayouts/slideLayout2.xml"/><Relationship Id="rId6" Type="http://schemas.openxmlformats.org/officeDocument/2006/relationships/hyperlink" Target="#_Toc17061222"/><Relationship Id="rId5" Type="http://schemas.openxmlformats.org/officeDocument/2006/relationships/hyperlink" Target="#_Toc17061219"/><Relationship Id="rId4" Type="http://schemas.openxmlformats.org/officeDocument/2006/relationships/hyperlink" Target="#_Toc17061217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3316" y="5019158"/>
            <a:ext cx="3569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ЗА ИНТЕГРИРАНО РАЗВИТИЕ НА</a:t>
            </a:r>
            <a:endParaRPr lang="bg-BG" sz="1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ОБЩИНА </a:t>
            </a:r>
            <a:r>
              <a:rPr lang="bg-BG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ДРЯНОВО</a:t>
            </a:r>
            <a:endParaRPr lang="bg-BG" sz="1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b="1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– 2027 г.</a:t>
            </a:r>
            <a:endParaRPr lang="bg-BG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54144" y="290372"/>
            <a:ext cx="11888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ОБЩИНА ДРЯНОВО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ПЛАН ЗА ИНТЕГРИРАНО РАЗВИТИЕ</a:t>
            </a: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ЗА ПЕРИОДА 2021-2027 г.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Община Дряново - Област Габрово - туристическа дестинацияОбласт Габрово –  туристическа дестина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811" y="1216058"/>
            <a:ext cx="8035665" cy="53571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86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щина Дряново - официален сай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069" y="3256739"/>
            <a:ext cx="9553605" cy="360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4530" y="2002380"/>
            <a:ext cx="11048215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Дряново – просперираща община! Място за инвестиции, съхранени традиции, сигурност, устойчива здравна система и отлична бизнес инфраструктура.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Визията</a:t>
            </a:r>
            <a:r>
              <a:rPr lang="bg-BG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отразява перспективите пред общината на основата на </a:t>
            </a:r>
            <a:r>
              <a:rPr lang="bg-BG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икономическите </a:t>
            </a:r>
            <a:r>
              <a:rPr lang="bg-BG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социалните фактори, като отчита възможностите  жителите на </a:t>
            </a:r>
            <a:r>
              <a:rPr lang="bg-BG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Дряново</a:t>
            </a:r>
            <a:r>
              <a:rPr lang="bg-BG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bg-BG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имат по-висок жизнен стандарт и да обитават добре устроена жизнена </a:t>
            </a:r>
            <a:r>
              <a:rPr lang="bg-BG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среда.</a:t>
            </a:r>
            <a:endParaRPr lang="bg-BG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7689" y="1180348"/>
            <a:ext cx="53902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g-BG" sz="2800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ВИЗИЯ НА ПИРО 2021 – 2027 г</a:t>
            </a:r>
            <a:r>
              <a:rPr lang="bg-BG" sz="2800" b="1" u="sng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bg-BG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9515" y="362482"/>
            <a:ext cx="8891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ОБЩИНА </a:t>
            </a:r>
            <a:r>
              <a:rPr lang="bg-BG" b="1" spc="400" dirty="0" smtClean="0">
                <a:solidFill>
                  <a:srgbClr val="80808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ДРЯНОВО </a:t>
            </a: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ПЛАН ЗА ИНТЕГРИРАНО РАЗВИТИЕ</a:t>
            </a: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ЗА ПЕРИОДА 2021-2027 г.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8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8287" y="3531433"/>
            <a:ext cx="10048973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Постигането на интегрирано устойчиво развитие и повишаване стандарта на живот. Създаване на достъпна, ефективна и устойчива здравна система, </a:t>
            </a:r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подготовена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бъдещи здравни кризи. Преодоляване на демографската криза, чрез стабилни темпове на икономически растеж на основата на собствени и привлечени ресурси и местения потенциал на територията.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За постигането на главната стратегическа цел в ПИРО са заложени 3 стратегически цели, 13 приоритета и 219 мерки, насочени към развитие на икономиката, туризма, техническата инфраструктура, намаляване на бедността, опазване на околната среда и повишаване капацитета на общинската администрация.</a:t>
            </a:r>
            <a:endParaRPr lang="bg-B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39038" y="2734532"/>
            <a:ext cx="169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ГЛАВНА ЦЕЛ</a:t>
            </a: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4" name="Picture 2" descr="The Best Companies Out-Execute Their Compet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005" y="156886"/>
            <a:ext cx="4168896" cy="294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6053" y="486868"/>
            <a:ext cx="8891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ОБЩИНА </a:t>
            </a:r>
            <a:r>
              <a:rPr lang="bg-BG" b="1" spc="400" dirty="0" smtClean="0">
                <a:solidFill>
                  <a:srgbClr val="80808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ДРЯНОВО </a:t>
            </a: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ПЛАН ЗА ИНТЕГРИРАНО РАЗВИТИЕ</a:t>
            </a: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ЗА ПЕРИОДА 2021-2027 г.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38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07194"/>
              </p:ext>
            </p:extLst>
          </p:nvPr>
        </p:nvGraphicFramePr>
        <p:xfrm>
          <a:off x="1616713" y="1508291"/>
          <a:ext cx="9261630" cy="485480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011883"/>
                <a:gridCol w="1754153"/>
                <a:gridCol w="2400614"/>
                <a:gridCol w="2094980"/>
              </a:tblGrid>
              <a:tr h="772592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Съответствие на стратегическите цели на ПИРО на община Дряново за периода 2021 –2027 г. с целите в основните стратегически документите на областно, регионално и национално ниво</a:t>
                      </a:r>
                      <a:endParaRPr lang="bg-BG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8874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 spc="5">
                          <a:effectLst/>
                        </a:rPr>
                        <a:t>ПИРО община Дряново</a:t>
                      </a:r>
                      <a:endParaRPr lang="bg-BG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 spc="5">
                          <a:effectLst/>
                        </a:rPr>
                        <a:t>Интегрирана териториална стратегия за развитие на северен централен регион:</a:t>
                      </a:r>
                      <a:endParaRPr lang="bg-BG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 spc="5">
                          <a:effectLst/>
                        </a:rPr>
                        <a:t>Националната концепция за пространствено развитие за периода 2013-2025 г. </a:t>
                      </a:r>
                      <a:endParaRPr lang="bg-BG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 spc="5">
                          <a:effectLst/>
                        </a:rPr>
                        <a:t>Националната програма за развитие: България 2030</a:t>
                      </a:r>
                      <a:endParaRPr lang="bg-BG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 anchor="ctr"/>
                </a:tc>
              </a:tr>
              <a:tr h="1064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Стратагическа цел 1. „Подем в икономиката“ </a:t>
                      </a:r>
                      <a:endParaRPr lang="bg-BG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 spc="-10" dirty="0">
                          <a:effectLst/>
                        </a:rPr>
                        <a:t>ПРИОРИТЕТ 1: Икономически подем и трансформация</a:t>
                      </a:r>
                      <a:endParaRPr lang="bg-BG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Стратегическа Цел 2: Икономическо сближаване </a:t>
                      </a:r>
                      <a:endParaRPr lang="bg-BG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Ос 1 Иновативна и интелигентна България;</a:t>
                      </a:r>
                      <a:br>
                        <a:rPr lang="bg-BG" sz="800" dirty="0">
                          <a:effectLst/>
                        </a:rPr>
                      </a:br>
                      <a:r>
                        <a:rPr lang="bg-BG" sz="800" dirty="0">
                          <a:effectLst/>
                        </a:rPr>
                        <a:t>Ос 2 Зелена и устойчива България</a:t>
                      </a:r>
                      <a:endParaRPr lang="bg-BG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 anchor="ctr"/>
                </a:tc>
              </a:tr>
              <a:tr h="12424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Стратагическа цел 2. „Развитие на човешките ресурси“  </a:t>
                      </a:r>
                      <a:endParaRPr lang="bg-BG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ПРИОРИТЕТ 2: Развитие на човешкия потенциал и постигане на социален растеж</a:t>
                      </a:r>
                      <a:endParaRPr lang="bg-BG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Стратегическа Цел 3: Социално сближаване </a:t>
                      </a:r>
                      <a:endParaRPr lang="bg-BG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Ос 4 Отзивчива и справедлива България;</a:t>
                      </a:r>
                      <a:br>
                        <a:rPr lang="bg-BG" sz="800">
                          <a:effectLst/>
                        </a:rPr>
                      </a:br>
                      <a:r>
                        <a:rPr lang="bg-BG" sz="800">
                          <a:effectLst/>
                        </a:rPr>
                        <a:t>Ос 5 Духовна и жизнена България</a:t>
                      </a:r>
                      <a:endParaRPr lang="bg-BG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 anchor="ctr"/>
                </a:tc>
              </a:tr>
              <a:tr h="8874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Стратагическа цел 3. „Подобряване качеството на живот чрез изграждане на съвременна инфраструктура и свързаност“  </a:t>
                      </a:r>
                      <a:endParaRPr lang="bg-BG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ПРИОРИТЕТ 3: Устойчиво териториално развитие и свързаност</a:t>
                      </a:r>
                      <a:endParaRPr lang="bg-BG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Стратегическа Цел 1: Териториално сближаване </a:t>
                      </a:r>
                      <a:endParaRPr lang="bg-BG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Ос 3 Свързана и интегрирана България</a:t>
                      </a:r>
                      <a:endParaRPr lang="bg-BG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6713" y="208744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6" name="Rectangle 5"/>
          <p:cNvSpPr/>
          <p:nvPr/>
        </p:nvSpPr>
        <p:spPr>
          <a:xfrm>
            <a:off x="1446053" y="486868"/>
            <a:ext cx="8891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ОБЩИНА </a:t>
            </a:r>
            <a:r>
              <a:rPr lang="bg-BG" b="1" spc="400" dirty="0" smtClean="0">
                <a:solidFill>
                  <a:srgbClr val="80808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ДРЯНОВО </a:t>
            </a: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ПЛАН ЗА ИНТЕГРИРАНО РАЗВИТИЕ</a:t>
            </a: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ЗА ПЕРИОДА 2021-2027 г.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4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8605" y="2152702"/>
            <a:ext cx="5640224" cy="262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019550" algn="l"/>
              </a:tabLst>
            </a:pPr>
            <a:r>
              <a:rPr lang="bg-BG" b="1" u="sng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Стратегическа цел 1.</a:t>
            </a:r>
            <a:r>
              <a:rPr lang="bg-BG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„</a:t>
            </a:r>
            <a:r>
              <a:rPr lang="bg-BG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Подем в икономическото развитие на общината“.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019550" algn="l"/>
              </a:tabLst>
            </a:pPr>
            <a:r>
              <a:rPr lang="bg-BG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 </a:t>
            </a:r>
            <a:r>
              <a:rPr lang="bg-BG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 2.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„Развитие на човешките ресурси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019550" algn="l"/>
              </a:tabLst>
            </a:pPr>
            <a:r>
              <a:rPr lang="bg-BG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 цел 3.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„Подобряване качеството на живот чрез изграждане на съвременна инфраструктура и свързаност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6053" y="486868"/>
            <a:ext cx="8891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ОБЩИНА </a:t>
            </a:r>
            <a:r>
              <a:rPr lang="bg-BG" b="1" spc="400" dirty="0" smtClean="0">
                <a:solidFill>
                  <a:srgbClr val="80808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ДРЯНОВО </a:t>
            </a: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ПЛАН ЗА ИНТЕГРИРАНО РАЗВИТИЕ</a:t>
            </a: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ЗА ПЕРИОДА 2021-2027 г.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AutoShape 4" descr="Общински план за развитие"/>
          <p:cNvSpPr>
            <a:spLocks noChangeAspect="1" noChangeArrowheads="1"/>
          </p:cNvSpPr>
          <p:nvPr/>
        </p:nvSpPr>
        <p:spPr bwMode="auto">
          <a:xfrm>
            <a:off x="7103130" y="149055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032" name="Picture 8" descr="Област Габрово — KMETA.bg - ПОРТАЛЪТ НА БЪЛГАРСКИТЕ ОБЩ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021" y="287959"/>
            <a:ext cx="17145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39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Анкети и проучвания - ОУ &quot;Христо Ботев&quot; гр. Ахел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866" y="1296925"/>
            <a:ext cx="229552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60602" y="2287887"/>
            <a:ext cx="10149526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Tx/>
              <a:buChar char="-"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Публикуване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интернет страницата на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общината;</a:t>
            </a: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Tx/>
              <a:buChar char="-"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Използване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местните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медии;</a:t>
            </a: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Tx/>
              <a:buChar char="-"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Изпращане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документите по реализацията и актуализацията на ПИРО на всички партньори;</a:t>
            </a: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разработването на настоящия ПИРО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ДРЯНОВО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2021-2027 г. беше постигната активна комуникация със заинтересованите страни чрез попълване на разработените анкети. Бяха изготвени анкетни карти, насочени към представители на гражданското обществено, общинската администрация и бизнеса на територията на общината. 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4630" y="1296925"/>
            <a:ext cx="4396588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bg-BG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КОМУНИКАЦИОННАТА СТРАТЕГИЯ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6053" y="486868"/>
            <a:ext cx="8891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ОБЩИНА </a:t>
            </a:r>
            <a:r>
              <a:rPr lang="bg-BG" b="1" spc="400" dirty="0" smtClean="0">
                <a:solidFill>
                  <a:srgbClr val="80808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ДРЯНОВО </a:t>
            </a: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ПЛАН ЗА ИНТЕГРИРАНО РАЗВИТИЕ</a:t>
            </a: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ЗА ПЕРИОДА 2021-2027 г.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6053" y="2250186"/>
            <a:ext cx="9398522" cy="2438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за прилагане на интегриран подход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Зоните за въздействие се определят на базата на общи (идентични) характеристики на определена територия и/или общи проблеми или потенциали за развитие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 следващият програмен период към момента общината е определила следните приоритетни зони</a:t>
            </a: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1 - Индустриална зона в източната част на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града </a:t>
            </a: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2 - Атрактивна зона за отдих и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туризъм</a:t>
            </a:r>
            <a:endParaRPr lang="bg-B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3 - Зона за култура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6053" y="486868"/>
            <a:ext cx="8891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ОБЩИНА </a:t>
            </a:r>
            <a:r>
              <a:rPr lang="bg-BG" b="1" spc="400" dirty="0" smtClean="0">
                <a:solidFill>
                  <a:srgbClr val="80808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ДРЯНОВО </a:t>
            </a: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ПЛАН ЗА ИНТЕГРИРАНО РАЗВИТИЕ</a:t>
            </a: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ЗА ПЕРИОДА 2021-2027 г.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6045" y="1435574"/>
            <a:ext cx="4349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/>
              <a:t>Зона за прилагане на интегриран подход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3822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7793" y="122738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en-US" b="1" spc="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SWOT </a:t>
            </a:r>
            <a:r>
              <a:rPr lang="bg-BG" b="1" spc="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АНАЛИЗ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0095" y="297615"/>
            <a:ext cx="8891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ОБЩИНА </a:t>
            </a:r>
            <a:r>
              <a:rPr lang="bg-BG" b="1" spc="400" dirty="0" smtClean="0">
                <a:solidFill>
                  <a:srgbClr val="80808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ДРЯНОВО </a:t>
            </a: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ПЛАН ЗА ИНТЕГРИРАНО РАЗВИТИЕ</a:t>
            </a: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ЗА ПЕРИОДА 2021-2027 г.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342846"/>
              </p:ext>
            </p:extLst>
          </p:nvPr>
        </p:nvGraphicFramePr>
        <p:xfrm>
          <a:off x="2646560" y="1772240"/>
          <a:ext cx="7845473" cy="429138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7845473"/>
              </a:tblGrid>
              <a:tr h="2187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Силни страни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6" marR="28996" marT="0" marB="0" anchor="ctr"/>
                </a:tc>
              </a:tr>
              <a:tr h="7506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► Богато природно и културно наследство, благоприятен микроклимат и разнообразен ландшафт, създаващи условия за развитие на различни форми на туризъм;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6" marR="28996" marT="0" marB="0" anchor="ctr"/>
                </a:tc>
              </a:tr>
              <a:tr h="3047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► Благоприятно географско положение и наличие на добри транспортни връзки;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6" marR="28996" marT="0" marB="0" anchor="ctr"/>
                </a:tc>
              </a:tr>
              <a:tr h="4533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► Развита междуселищна пътна инфраструктура, електропреносни мрежи;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6" marR="28996" marT="0" marB="0" anchor="ctr"/>
                </a:tc>
              </a:tr>
              <a:tr h="4533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► Добре изградена система за предоставяне на социални услуги с висока степен на децентрализация;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6" marR="28996" marT="0" marB="0" anchor="ctr"/>
                </a:tc>
              </a:tr>
              <a:tr h="6019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► Наличие на екологично чисти територии, благоприятен климат, богато биоразнообразие;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6" marR="28996" marT="0" marB="0" anchor="ctr"/>
                </a:tc>
              </a:tr>
              <a:tr h="7506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► Благоприятна среда за развитие на културни и творчески индустрии;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6" marR="28996" marT="0" marB="0" anchor="ctr"/>
                </a:tc>
              </a:tr>
              <a:tr h="3047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► Достатъчно обществени пространства и площи за отдих;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6" marR="28996" marT="0" marB="0" anchor="ctr"/>
                </a:tc>
              </a:tr>
              <a:tr h="4533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► Добре изградена електропроводна и електроразпределителна мрежа във всички селища; 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6" marR="2899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0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4371" y="134727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en-US" b="1" spc="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SWOT </a:t>
            </a:r>
            <a:r>
              <a:rPr lang="bg-BG" b="1" spc="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АНАЛИЗ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27831"/>
              </p:ext>
            </p:extLst>
          </p:nvPr>
        </p:nvGraphicFramePr>
        <p:xfrm>
          <a:off x="1714107" y="1904212"/>
          <a:ext cx="8927183" cy="453429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8927183"/>
              </a:tblGrid>
              <a:tr h="835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● Планински регион с ограничена достъпност от страна на  воден и въздушен транспорт;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0" marB="0" anchor="ctr"/>
                </a:tc>
              </a:tr>
              <a:tr h="3392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● Недостатъчно собствени приходи на общината;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0" marB="0" anchor="ctr"/>
                </a:tc>
              </a:tr>
              <a:tr h="5047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● Тенденция на намаляване на населението в общината;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0" marB="0" anchor="ctr"/>
                </a:tc>
              </a:tr>
              <a:tr h="5047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● Отчасти амортизирана пътна, съобщителна и ВиК инфраструктура;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0" marB="0" anchor="ctr"/>
                </a:tc>
              </a:tr>
              <a:tr h="6702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● Отчасти амортизиран сграден фонд (жилищен, промишлен, публичен), с ниска енергийна ефективност;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0" marB="0" anchor="ctr"/>
                </a:tc>
              </a:tr>
              <a:tr h="835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● Въпреки изградения капацитет усвоените по човек от населението средства по европейски програми са под средните за страната и значително под тези на областта;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0" marB="0" anchor="ctr"/>
                </a:tc>
              </a:tr>
              <a:tr h="3392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● Слаба инвестиционна активност;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0" marB="0" anchor="ctr"/>
                </a:tc>
              </a:tr>
              <a:tr h="5047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● Недоизградена канализационна мрежа в населените места;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97204" y="488086"/>
            <a:ext cx="10608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ОБЩИНА </a:t>
            </a:r>
            <a:r>
              <a:rPr lang="bg-BG" b="1" spc="400" dirty="0" smtClean="0">
                <a:solidFill>
                  <a:srgbClr val="80808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ДРЯНОВО П</a:t>
            </a: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ЛАН ЗА ИНТЕГРИРАНО РАЗВИТИЕ</a:t>
            </a: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ЗА ПЕРИОДА 2021-2027 г.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2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2681" y="129160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en-US" b="1" spc="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SWOT </a:t>
            </a:r>
            <a:r>
              <a:rPr lang="bg-BG" b="1" spc="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АНАЛИЗ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538043"/>
              </p:ext>
            </p:extLst>
          </p:nvPr>
        </p:nvGraphicFramePr>
        <p:xfrm>
          <a:off x="2553826" y="1871594"/>
          <a:ext cx="8134494" cy="4740592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8134494"/>
              </a:tblGrid>
              <a:tr h="1802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Възможности</a:t>
                      </a:r>
                      <a:endParaRPr lang="bg-BG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 anchor="ctr"/>
                </a:tc>
              </a:tr>
              <a:tr h="7300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∞ Осигуряване на необходимия финансов ресурс от национални и международни програми за реализация на проекти на територията на общината;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 anchor="ctr"/>
                </a:tc>
              </a:tr>
              <a:tr h="9102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∞ Стимулиране предлагането на иновативни продукти и услуги от икономическите субекти, развиващи дейност в община Дряново. Създаване и развитие на иновационни клъстери.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 anchor="ctr"/>
                </a:tc>
              </a:tr>
              <a:tr h="7300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∞ Запазване и развитие на утвърдените сектори на икономиката, чрез технологично обновяване и насърчаване на иновациите: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 anchor="ctr"/>
                </a:tc>
              </a:tr>
              <a:tr h="7300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∞ </a:t>
                      </a:r>
                      <a:r>
                        <a:rPr lang="bg-BG" sz="1200" dirty="0" err="1">
                          <a:effectLst/>
                        </a:rPr>
                        <a:t>Създване</a:t>
                      </a:r>
                      <a:r>
                        <a:rPr lang="bg-BG" sz="1200" dirty="0">
                          <a:effectLst/>
                        </a:rPr>
                        <a:t> на пакет от стимули и мерки за привличане на инвестиции и подпомагане на малкия и среден бизнес;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 anchor="ctr"/>
                </a:tc>
              </a:tr>
              <a:tr h="5497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∞ Развитие на културни и творчески индустрии;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 anchor="ctr"/>
                </a:tc>
              </a:tr>
              <a:tr h="9102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∞ Развитие на комплексен туристически продукт на базата на доброто съчетание на антропогенни фактори и богати природни ресурси. Популяризиране на дестинация Дряново: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1658" y="459806"/>
            <a:ext cx="10608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ОБЩИНА </a:t>
            </a:r>
            <a:r>
              <a:rPr lang="bg-BG" b="1" spc="400" dirty="0" smtClean="0">
                <a:solidFill>
                  <a:srgbClr val="80808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ДРЯНОВО П</a:t>
            </a: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ЛАН ЗА ИНТЕГРИРАНО РАЗВИТИЕ</a:t>
            </a: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ЗА ПЕРИОДА 2021-2027 г.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7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7204" y="488086"/>
            <a:ext cx="10608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ОБЩИНА </a:t>
            </a:r>
            <a:r>
              <a:rPr lang="bg-BG" b="1" spc="400" dirty="0" smtClean="0">
                <a:solidFill>
                  <a:srgbClr val="80808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ДРЯНОВО П</a:t>
            </a: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ЛАН ЗА ИНТЕГРИРАНО РАЗВИТИЕ</a:t>
            </a: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ЗА ПЕРИОДА 2021-2027 г.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17129" y="152840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en-US" b="1" spc="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SWOT </a:t>
            </a:r>
            <a:r>
              <a:rPr lang="bg-BG" b="1" spc="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АНАЛИЗ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731659"/>
              </p:ext>
            </p:extLst>
          </p:nvPr>
        </p:nvGraphicFramePr>
        <p:xfrm>
          <a:off x="1857080" y="2249488"/>
          <a:ext cx="8616099" cy="368940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8616099"/>
              </a:tblGrid>
              <a:tr h="912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500" dirty="0">
                          <a:effectLst/>
                        </a:rPr>
                        <a:t>Заплахи</a:t>
                      </a:r>
                      <a:endParaRPr lang="bg-BG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30" marR="20430" marT="0" marB="0" anchor="ctr"/>
                </a:tc>
              </a:tr>
              <a:tr h="3693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○ Последствията от COVID 19;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30" marR="20430" marT="0" marB="0" anchor="ctr"/>
                </a:tc>
              </a:tr>
              <a:tr h="4606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○ Продължителна икономическа криза, допълнителен спад на икономическата активност и намаляване на заетостта;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30" marR="20430" marT="0" marB="0" anchor="ctr"/>
                </a:tc>
              </a:tr>
              <a:tr h="3693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○ Продължаващо намаляване на населението;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30" marR="20430" marT="0" marB="0" anchor="ctr"/>
                </a:tc>
              </a:tr>
              <a:tr h="3693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○ Редуциране броя на училищата и последващо намаляване на квалифицираните образователни кадри; 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30" marR="20430" marT="0" marB="0" anchor="ctr"/>
                </a:tc>
              </a:tr>
              <a:tr h="2781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○ Нестабилна, често променяща се данъчна и осигурителна политика на държавата;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30" marR="20430" marT="0" marB="0" anchor="ctr"/>
                </a:tc>
              </a:tr>
              <a:tr h="4606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○ Неблагоприятни миграционни процеси;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30" marR="20430" marT="0" marB="0" anchor="ctr"/>
                </a:tc>
              </a:tr>
              <a:tr h="5518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○ Засилваща се изолация на населението в отдалечените села от предлаганите здравни, образователни и социални услуги;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30" marR="20430" marT="0" marB="0" anchor="ctr"/>
                </a:tc>
              </a:tr>
              <a:tr h="4606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○ Продължаващи негативни тенденции, свързани със здравното състояние нанаселението и липса на интерес за физическа активност при подрастващите;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30" marR="20430" marT="0" marB="0" anchor="ctr"/>
                </a:tc>
              </a:tr>
              <a:tr h="2781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○ Слаба активност на НПО и бизнеса за месно развитие;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30" marR="2043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25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74" y="1708621"/>
            <a:ext cx="4551575" cy="684595"/>
          </a:xfrm>
        </p:spPr>
        <p:txBody>
          <a:bodyPr>
            <a:normAutofit/>
          </a:bodyPr>
          <a:lstStyle/>
          <a:p>
            <a:pPr algn="l"/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Съдържание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ПИРО: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220980" y="2516327"/>
            <a:ext cx="10975056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5754688" algn="r"/>
              </a:tabLst>
            </a:pPr>
            <a:r>
              <a:rPr kumimoji="0" lang="bg-BG" altLang="bg-BG" sz="1400" b="1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ЧАСТ I. ТЕРИТОРИАЛЕН ОБХВАТ И АНАЛИЗ НА ИКОНОМИЧЕСКОТО, СОЦИАЛНОТО И ЕКОЛОГИЧНОТО СЪСТОЯНИЕ, </a:t>
            </a:r>
            <a:br>
              <a:rPr kumimoji="0" lang="bg-BG" altLang="bg-BG" sz="1400" b="1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kumimoji="0" lang="bg-BG" altLang="bg-BG" sz="1200" b="1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НУЖДИТЕ И ПОТЕНЦИАЛИТЕ ЗА РАЗВИТИЕ НА ОБЩИНА ДРЯНОВО</a:t>
            </a:r>
            <a:endParaRPr kumimoji="0" lang="bg-BG" altLang="bg-BG" sz="700" b="0" i="0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5754688" algn="r"/>
              </a:tabLst>
            </a:pPr>
            <a:r>
              <a:rPr kumimoji="0" lang="bg-BG" altLang="bg-BG" sz="1200" b="1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ЧАСТ II. ЦЕЛИ И ПРИОРИТЕТИ ЗА РАЗВИТИЕ НА ОБЩИНА ДРЯНОВО ЗА ПЕРИОДА 2021-2027</a:t>
            </a:r>
            <a:r>
              <a:rPr lang="bg-BG" altLang="bg-BG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bg-BG" altLang="bg-BG" sz="1200" b="1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ЧАСТ ІІІ. ОПИСАНИЕ НА КОМУНИКАЦИОННАТА СТРАТЕГИЯ, НА ПАРТНЬОРИТЕ И ЗАИНТЕРЕСОВАНИТЕ СТРАНИ И ФОРМИТЕ </a:t>
            </a:r>
            <a:br>
              <a:rPr kumimoji="0" lang="bg-BG" altLang="bg-BG" sz="1200" b="1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</a:br>
            <a:r>
              <a:rPr kumimoji="0" lang="bg-BG" altLang="bg-BG" sz="1200" b="1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НА УЧАСТИЕ В ПОДГОТОВКАТА И ИЗПЪЛНЕНИЕТО НА ПИРО ПРИ СПАЗВАНЕ НА ПРИНЦИПИТЕ ЗА ПАРТНЬОРСТВО И </a:t>
            </a:r>
            <a:br>
              <a:rPr kumimoji="0" lang="bg-BG" altLang="bg-BG" sz="1200" b="1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</a:br>
            <a:r>
              <a:rPr kumimoji="0" lang="bg-BG" altLang="bg-BG" sz="1200" b="1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ОСИГУРЯВАНЕ НА ИНФОРМАЦИЯ И ПУБЛИЧНОСТ;</a:t>
            </a:r>
            <a:endParaRPr kumimoji="0" lang="bg-BG" altLang="bg-BG" sz="700" b="0" i="0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5754688" algn="r"/>
              </a:tabLst>
            </a:pPr>
            <a:r>
              <a:rPr kumimoji="0" lang="bg-BG" altLang="bg-BG" sz="1200" b="1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ЧАСТ ІV. ПИРОЕДЕЛЯНЕ НА ЗОНИ ЗА ПРИЛАГАНЕ НА ИНТЕГРИРАН ПОДХОД ЗА УДОВЛЕТВОРЯВАНЕ НА </a:t>
            </a:r>
            <a:br>
              <a:rPr kumimoji="0" lang="bg-BG" altLang="bg-BG" sz="1200" b="1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</a:br>
            <a:r>
              <a:rPr kumimoji="0" lang="bg-BG" altLang="bg-BG" sz="1200" b="1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ИДЕНТИФИЦИРАНИТЕ НУЖДИ И ЗА ПОДКРЕПА НА ПОТЕНЦИАЛИТЕ ЗА РАЗВИТИЕ И НА ВЪЗМОЖНОСТИТЕ ЗА</a:t>
            </a:r>
            <a:br>
              <a:rPr kumimoji="0" lang="bg-BG" altLang="bg-BG" sz="1200" b="1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</a:br>
            <a:r>
              <a:rPr kumimoji="0" lang="bg-BG" altLang="bg-BG" sz="1200" b="1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СЪТРУДНИЧЕСТВО С ДРУГИ ОБЩИНИ -ПРИОРИТЕТНИ ЗОНИ ЗА ВЪЗДЕЙСТВИЕ</a:t>
            </a:r>
            <a:endParaRPr kumimoji="0" lang="bg-BG" altLang="bg-BG" sz="700" b="0" i="0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5754688" algn="r"/>
              </a:tabLst>
            </a:pPr>
            <a:r>
              <a:rPr kumimoji="0" lang="bg-BG" altLang="bg-BG" sz="1200" b="1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ЧАСТ V. ПРОГРАМА ЗА РЕАЛИЗАЦИЯ НА ПИРО И ОПИСАНИЕ НА ИНТЕГРИРАНИЯ ПОДХОД ЗАРАЗВИТИЕ</a:t>
            </a:r>
            <a:endParaRPr kumimoji="0" lang="bg-BG" altLang="bg-BG" sz="700" b="0" i="0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5754688" algn="r"/>
              </a:tabLst>
            </a:pPr>
            <a:r>
              <a:rPr kumimoji="0" lang="bg-BG" altLang="bg-BG" sz="1200" b="1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ЧАСТ VІ. МЕРКИ ЗА ОГРАНИЧАВАНЕ ИЗМЕНЕНИЕТО НА КЛИМАТА И МЕРКИ ЗА АДАПТИРАНЕ КЪМ КЛИМАТИЧНИТЕ </a:t>
            </a:r>
            <a:br>
              <a:rPr kumimoji="0" lang="bg-BG" altLang="bg-BG" sz="1200" b="1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</a:br>
            <a:r>
              <a:rPr kumimoji="0" lang="bg-BG" altLang="bg-BG" sz="1200" b="1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ПРОМЕНИ И ЗА НАМАЛЯВАНЕ НА РИСКА ОТ БЕДСТВИЯ</a:t>
            </a:r>
            <a:endParaRPr kumimoji="0" lang="bg-BG" altLang="bg-BG" sz="700" b="0" i="0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5754688" algn="r"/>
              </a:tabLst>
            </a:pPr>
            <a:r>
              <a:rPr kumimoji="0" lang="bg-BG" altLang="bg-BG" sz="1200" b="1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ЧАСТ VIІ. НЕОБХОДИМИ ДЕЙСТВИЯ И ИНДИКАТОРИ ЗА НАБЛЮДЕНИЕ И ОЦЕНКА НА ПИРО</a:t>
            </a:r>
            <a:endParaRPr kumimoji="0" lang="bg-BG" altLang="bg-BG" sz="700" b="0" i="0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5754688" algn="r"/>
              </a:tabLst>
            </a:pPr>
            <a:r>
              <a:rPr kumimoji="0" lang="bg-BG" altLang="bg-BG" sz="1200" b="1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ЧАСТ VIII. ПРЕДВАРИТЕЛНА ОЦЕНКА, СЪГЛАСНО УСЛОВИЯТА НА ЧЛ.32 ОТ ЗРР</a:t>
            </a:r>
            <a:endParaRPr kumimoji="0" lang="bg-BG" altLang="bg-BG" sz="700" b="0" i="0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5754688" algn="r"/>
              </a:tabLst>
            </a:pPr>
            <a:endParaRPr kumimoji="0" lang="bg-BG" altLang="bg-BG" sz="1600" b="0" i="0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5168" y="439867"/>
            <a:ext cx="10878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ОБЩИНА ДРЯНОВО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spc="400" dirty="0" smtClean="0">
                <a:solidFill>
                  <a:srgbClr val="8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ЗА ИНТЕГРИРАНО РАЗВИТИЕ</a:t>
            </a: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ПЕРИОДА 2021-2027 г.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25919" y="2625430"/>
            <a:ext cx="49836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1200"/>
              </a:spcAft>
            </a:pPr>
            <a:r>
              <a:rPr lang="bg-B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разлика от повечето останали области, през втората половина на годината почти не се наблюдава отчетливо възстановяване на броя на наетите. Притеснителна тенденция е и повишаването в броя на неактивните лица през първите трите тримесечия на 2020 г.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6053" y="486868"/>
            <a:ext cx="8891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ОБЩИНА </a:t>
            </a:r>
            <a:r>
              <a:rPr lang="bg-BG" b="1" spc="400" dirty="0" smtClean="0">
                <a:solidFill>
                  <a:srgbClr val="80808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ДРЯНОВО </a:t>
            </a: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ПЛАН ЗА ИНТЕГРИРАНО РАЗВИТИЕ</a:t>
            </a: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ЗА ПЕРИОДА 2021-2027 г.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212" y="1863430"/>
            <a:ext cx="5027674" cy="4400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1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6850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5" name="Rectangle 4"/>
          <p:cNvSpPr/>
          <p:nvPr/>
        </p:nvSpPr>
        <p:spPr>
          <a:xfrm>
            <a:off x="1446053" y="486868"/>
            <a:ext cx="8891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ОБЩИНА </a:t>
            </a:r>
            <a:r>
              <a:rPr lang="bg-BG" b="1" spc="400" dirty="0" smtClean="0">
                <a:solidFill>
                  <a:srgbClr val="80808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ДРЯНОВО </a:t>
            </a: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ПЛАН ЗА ИНТЕГРИРАНО РАЗВИТИЕ</a:t>
            </a: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ЗА ПЕРИОДА 2021-2027 г.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730422"/>
              </p:ext>
            </p:extLst>
          </p:nvPr>
        </p:nvGraphicFramePr>
        <p:xfrm>
          <a:off x="2196445" y="1376309"/>
          <a:ext cx="8474697" cy="510933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181372"/>
                <a:gridCol w="1057642"/>
                <a:gridCol w="516957"/>
                <a:gridCol w="884758"/>
                <a:gridCol w="516957"/>
                <a:gridCol w="1057642"/>
                <a:gridCol w="516957"/>
                <a:gridCol w="688145"/>
                <a:gridCol w="652552"/>
                <a:gridCol w="884758"/>
                <a:gridCol w="516957"/>
              </a:tblGrid>
              <a:tr h="204372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 dirty="0">
                          <a:effectLst/>
                        </a:rPr>
                        <a:t>ИНДИКАТИВНА ФИНАНСОВА ТАБЛИЦА </a:t>
                      </a:r>
                      <a:endParaRPr lang="bg-BG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 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 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 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 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Приложение № 2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 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b"/>
                </a:tc>
              </a:tr>
              <a:tr h="214592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ПИРО НА ОБЩИНА   ДРЯНОВО ЗА ПЕРИОДА 2021-2027 г.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 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b"/>
                </a:tc>
              </a:tr>
              <a:tr h="10627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Период 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Собствени средства - Общински бюджет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Отн. дял (%)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 dirty="0">
                          <a:effectLst/>
                        </a:rPr>
                        <a:t>Републикански бюджет</a:t>
                      </a:r>
                      <a:endParaRPr lang="bg-BG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Отн. дял (%)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Средства от ЕС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Отн. дял (%)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Други източници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Отн. дял (%)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ОБЩО в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ОБЩО в отн. дял (%)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</a:tr>
              <a:tr h="214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2021 - 2027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145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Приоритет 1.1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85 800,00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2 917 200,00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34%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5 577 000,00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65%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8 580 000,00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100%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</a:tr>
              <a:tr h="2145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Приоритет 1.2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6 700,00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194 300,00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29%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435 500,00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65%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33 500,00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5%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670 000,00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100%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</a:tr>
              <a:tr h="2145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Приоритет 1.3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29 000,00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29%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65 000,00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65%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5 000,00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5%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100 000,00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100%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</a:tr>
              <a:tr h="2145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Приоритет 1.4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29 000,00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29%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65 000,00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65%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5 000,00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5%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100 000,00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100%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</a:tr>
              <a:tr h="2145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Приоритет 1.5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12 000,00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348 000,00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29%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840 000,00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70%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1 200 000,00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100%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</a:tr>
              <a:tr h="2145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Приоритет 1.6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29 000,00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29%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70 000,00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70%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100 000,00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100%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</a:tr>
              <a:tr h="2145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Приоритет 2.1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4 000,00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4%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95 000,00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95%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100 000,00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100%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</a:tr>
              <a:tr h="2145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Приоритет 2.2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50 000,00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200 000,00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4%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4 750 000,00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95%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5 000 000,00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100%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</a:tr>
              <a:tr h="2145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Приоритет 2.3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3 500,00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14 000,00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4%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332 500,00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95%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350 000,00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100%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</a:tr>
              <a:tr h="2145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Приоритет 3.1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200 000,00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5 800 000,00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29%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14 000 000,00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70%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20 000 000,00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100%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</a:tr>
              <a:tr h="2145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Приоритет 3.2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350 000,00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10 150 000,00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29%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24 500 000,00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70%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35 000 000,00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100%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</a:tr>
              <a:tr h="2145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Приоритет 3.3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120 000,00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3 480 000,00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29%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8 400 000,00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70%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12 000 000,00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100%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</a:tr>
              <a:tr h="2145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Приоритет 3.4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112 877,84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3 273 457,47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29%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7 901 449,07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70%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11 287 784,38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100%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</a:tr>
              <a:tr h="2145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Приоритет 3.5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141 920,00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4 115 680,00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29%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9 934 400,00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70%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14 192 000,00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100%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</a:tr>
              <a:tr h="4087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ОБЩО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1 086 797,84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 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30 583 637,47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 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76 965 849,07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 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43 500,00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 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108 679 784,38 лв.</a:t>
                      </a:r>
                      <a:endParaRPr lang="bg-BG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700" dirty="0">
                          <a:effectLst/>
                        </a:rPr>
                        <a:t> </a:t>
                      </a:r>
                      <a:endParaRPr lang="bg-BG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6" marR="3305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9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ов програмен период за европейско финансиране 2021-2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701" y="3086446"/>
            <a:ext cx="1205059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</a:pP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Индикативната финансова таблица обобщава необходимите ресурси за реализацията на ПИРО за развитие през периода 2021-2027 г., които са разпределени по приоритети.</a:t>
            </a:r>
          </a:p>
          <a:p>
            <a:pPr algn="just">
              <a:lnSpc>
                <a:spcPct val="115000"/>
              </a:lnSpc>
            </a:pP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Компонентите на индикативната финансова таблица включват: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Определените приоритети за устойчиво интегрирано местно развитие през периода до 2027 г.;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Общия обем на планираните средства за тяхната реализация;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Източниците на финансиране за реализация на приоритетите в развитието на Общината, като се имат предвид конкретните проекти, включени в Програмата за реализация на ПИРО и проекти, които към момента нямат проектна готовност, но ще спомогнат за постигане на избраните приоритети; 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Относителния дял на предвидените средства по източници на финансиране в общата сума на поетите финансови ангажименти за реализацията на ПИРО.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51129" y="190321"/>
            <a:ext cx="3740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ОБЩИНА ДРЯНОВО</a:t>
            </a: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ПЛАН ЗА ИНТЕГРИРАНО РАЗВИТИЕ</a:t>
            </a: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ЗА ПЕРИОДА 2021-2027 г.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7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Нов европейски механизъм за финансиране на енергийни проек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643" y="1701539"/>
            <a:ext cx="4762500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ectangle 1"/>
          <p:cNvSpPr/>
          <p:nvPr/>
        </p:nvSpPr>
        <p:spPr>
          <a:xfrm>
            <a:off x="578765" y="1350338"/>
            <a:ext cx="6755878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</a:pP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Източниците за финансиране на мерките и проектите, предвидени за реализация на приоритетите на ПИРО , включат четири групи финансови източници: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Собствени средства: общински бюджет, общински или други местни публични фондове и сметки (бюджетни и извънбюджетни);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Републикански бюджет; 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 от ЕС: Структурни фондове и Кохезионен фонд на ЕС, фондове на ЕС в областта на земеделието/ развитие на селските райони и рибарството, други източници – банки, фондове и фондации, програми на ЕС, международни финансови институции, средства на неправителствени организации в обществена полза и др. публични финансови източници;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Други източници: частни финансови източници: средства от частни банки, фондове, инициативи, проекти и средства на частни фирми и неправителствени организации в частна полза.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6053" y="486868"/>
            <a:ext cx="8891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ОБЩИНА </a:t>
            </a:r>
            <a:r>
              <a:rPr lang="bg-BG" b="1" spc="400" dirty="0" smtClean="0">
                <a:solidFill>
                  <a:srgbClr val="80808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ДРЯНОВО </a:t>
            </a: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ПЛАН ЗА ИНТЕГРИРАНО РАЗВИТИЕ</a:t>
            </a: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ЗА ПЕРИОДА 2021-2027 г.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2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vid-19: Of Missus M, and why The Sofia Globe reports statistics | The  Sofia Gl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9047"/>
            <a:ext cx="12192000" cy="750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6754" y="2440538"/>
            <a:ext cx="971903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началото на 2020 г. пандемията от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-19 се разпространи с тревожна скорост, като зарази милиони и приведе икономическата активност в застой. Общо диагностицирани с Covid-19 към 22.01.2021 г. в общината са 218, което е 26 диагностицирани на 1000 души от населението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Съгласно публикуваните данни на сайта на „Институт за пазарна икономика“ в резултат на  </a:t>
            </a:r>
            <a:r>
              <a:rPr lang="bg-B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изменението в коефициента на безработица между декември 2019 г. и декември 2020 г. е </a:t>
            </a:r>
            <a:r>
              <a:rPr lang="bg-B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нарастнал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1.9 процентни пункта. </a:t>
            </a:r>
          </a:p>
          <a:p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641022" y="642580"/>
            <a:ext cx="10909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ОБЩИНА </a:t>
            </a:r>
            <a:r>
              <a:rPr lang="bg-BG" b="1" spc="400" dirty="0" smtClean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ДРЯНОВО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b="1" spc="400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ПЛАН ЗА ИНТЕГРИРАНО РАЗВИТИЕ</a:t>
            </a:r>
            <a:endParaRPr lang="bg-BG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ЗА ПЕРИОДА 2021-2027 г.</a:t>
            </a:r>
            <a:endParaRPr lang="bg-BG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7654" y="4123768"/>
            <a:ext cx="5316718" cy="479479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ВНИМАНИЕТО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7654" y="4917069"/>
            <a:ext cx="6518635" cy="685800"/>
          </a:xfrm>
        </p:spPr>
        <p:txBody>
          <a:bodyPr>
            <a:normAutofit/>
          </a:bodyPr>
          <a:lstStyle/>
          <a:p>
            <a:r>
              <a:rPr lang="bg-BG" dirty="0" smtClean="0"/>
              <a:t>За въпроси </a:t>
            </a:r>
            <a:r>
              <a:rPr lang="bg-BG" dirty="0"/>
              <a:t>и </a:t>
            </a:r>
            <a:r>
              <a:rPr lang="bg-BG" dirty="0" smtClean="0"/>
              <a:t>предложения:</a:t>
            </a:r>
            <a:r>
              <a:rPr lang="en-US" smtClean="0"/>
              <a:t> </a:t>
            </a:r>
            <a:r>
              <a:rPr lang="en-US" b="1" smtClean="0"/>
              <a:t>dr</a:t>
            </a:r>
            <a:r>
              <a:rPr lang="en-US" b="1" smtClean="0"/>
              <a:t>ya</a:t>
            </a:r>
            <a:r>
              <a:rPr lang="en-US" b="1" smtClean="0"/>
              <a:t>novo@dryanovo.bg</a:t>
            </a:r>
            <a:endParaRPr lang="bg-BG" b="1" dirty="0"/>
          </a:p>
        </p:txBody>
      </p:sp>
      <p:sp>
        <p:nvSpPr>
          <p:cNvPr id="6" name="Rectangle 5"/>
          <p:cNvSpPr/>
          <p:nvPr/>
        </p:nvSpPr>
        <p:spPr>
          <a:xfrm>
            <a:off x="2013213" y="347972"/>
            <a:ext cx="8891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ОБЩИНА </a:t>
            </a:r>
            <a:r>
              <a:rPr lang="bg-BG" b="1" spc="400" dirty="0" smtClean="0">
                <a:solidFill>
                  <a:srgbClr val="80808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ДРЯНОВО </a:t>
            </a: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ПЛАН ЗА ИНТЕГРИРАНО РАЗВИТИЕ</a:t>
            </a: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ЗА ПЕРИОДА 2021-2027 г.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Добре Дошли в Дряново. Община Дряново - официален сай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01" y="1636773"/>
            <a:ext cx="3933825" cy="2314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7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088" y="2534477"/>
            <a:ext cx="109065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Настоящият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за интегрирано развитие на община Дряново за периода 2021 -2027 г. е изготвен съгласно Методически указания за разработване и прилагане на планове за интегрирано развитие на община (ПИРО) за периода 2021-2027 г. издадени на основание на чл.17, т.9 от Закона за регионално развитие (ЗРР), изм. и доп. ДВ. бр.21 от 13 март 2020 г. ПИРО е документ, който определя средносрочните цели и приоритети за устойчиво интегрирано развитие на територията на общината и връзките ѝ с други общини, който се разработва в съответствие с интегрираната териториална стратегия за развитие (ИТСР) на Северен централен регион за планиране от ниво 2 и общия устройствен план на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общината.</a:t>
            </a:r>
          </a:p>
          <a:p>
            <a:pPr algn="just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Съгласно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чл.13, ал.2 от ЗРР ПИРО осигурява пространствена, времева и фактическа координация и интеграция на различни политики и планови ресурси за постигане на дефинираните цели за трайно подобряване на икономическото, социалното и екологичното състояние на общинската територия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0882" y="308294"/>
            <a:ext cx="8251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ОБЩИНА ДРЯНОВО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ПЛАН ЗА ИНТЕГРИРАНОРАЗВИТИЕ</a:t>
            </a: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ЗА ПЕРИОДА 2021-2027 г.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36214" y="1005704"/>
            <a:ext cx="2901885" cy="1293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Същност: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0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istory of smart cities: Time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62" y="1706253"/>
            <a:ext cx="5146203" cy="44236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1360" y="1383087"/>
            <a:ext cx="7018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ЦЕЛИ И ПРИОРИТЕТИ ЗА РАЗВИТИЕ НА ОБЩИНА </a:t>
            </a:r>
            <a:r>
              <a:rPr lang="bg-BG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ДРЯНОВО </a:t>
            </a:r>
            <a:r>
              <a:rPr lang="bg-BG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ПЕРИОДА 2021-2027</a:t>
            </a:r>
            <a:endParaRPr lang="bg-BG" b="1" dirty="0"/>
          </a:p>
        </p:txBody>
      </p:sp>
      <p:sp>
        <p:nvSpPr>
          <p:cNvPr id="3" name="Rectangle 2"/>
          <p:cNvSpPr/>
          <p:nvPr/>
        </p:nvSpPr>
        <p:spPr>
          <a:xfrm>
            <a:off x="361360" y="2244287"/>
            <a:ext cx="5077905" cy="392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200"/>
              </a:spcAft>
            </a:pPr>
            <a:r>
              <a:rPr lang="bg-BG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Съгласно чл. 13, ал. 1 от ЗРР, ПИРО </a:t>
            </a:r>
            <a:r>
              <a:rPr lang="bg-BG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</a:t>
            </a:r>
            <a:r>
              <a:rPr lang="bg-BG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еделя средносрочните цели и приоритети за устойчиво развитие на </a:t>
            </a:r>
            <a:r>
              <a:rPr lang="bg-BG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общината и връзките ѝ с други общини </a:t>
            </a:r>
            <a:r>
              <a:rPr lang="bg-BG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съответствие с интегрираната териториална стратегия за развитие на региона за планиране от </a:t>
            </a:r>
            <a:r>
              <a:rPr lang="bg-BG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ниво 2 и общия устройствен план на общината. </a:t>
            </a:r>
            <a:r>
              <a:rPr lang="bg-BG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Разработва се за срок от </a:t>
            </a:r>
            <a:r>
              <a:rPr lang="bg-BG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 години</a:t>
            </a:r>
            <a:r>
              <a:rPr lang="bg-BG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15000"/>
              </a:lnSpc>
              <a:spcAft>
                <a:spcPts val="1200"/>
              </a:spcAft>
            </a:pPr>
            <a:r>
              <a:rPr lang="bg-BG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Съгласно чл. 13, ал. 2 от ЗРР ПИРО осигурява </a:t>
            </a:r>
            <a:r>
              <a:rPr lang="bg-BG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пространствена, времева и фактическа координация </a:t>
            </a:r>
            <a:r>
              <a:rPr lang="bg-BG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интеграция на различни политики и планови ресурси за постигане на дефинираните цели за трайно подобряване на икономическото, социалното и екологичното състояние на общинската територия.</a:t>
            </a:r>
            <a:endParaRPr lang="bg-BG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1913" y="159675"/>
            <a:ext cx="1003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ОБЩИНА ДРЯНОВОПЛАН ЗА ИНТЕГРИРАНО РАЗВИТИЕ</a:t>
            </a: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ЗА ПЕРИОДА 2021-2027 г.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Каква е целта на сайта ми | UWEB.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72340">
            <a:off x="9235398" y="3543932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45292" y="1796816"/>
            <a:ext cx="5526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1087120" algn="l"/>
                <a:tab pos="449580" algn="l"/>
              </a:tabLst>
            </a:pPr>
            <a:r>
              <a:rPr lang="bg-BG" b="1" dirty="0" smtClean="0">
                <a:solidFill>
                  <a:srgbClr val="1D1D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СТРАТЕГИЧЕСКА РАМКА НА ПИРО 2021-2027 г</a:t>
            </a:r>
            <a:r>
              <a:rPr lang="bg-BG" b="1" i="1" dirty="0" smtClean="0">
                <a:solidFill>
                  <a:srgbClr val="1D1D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3451" y="2286930"/>
            <a:ext cx="922514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ПИРО на община Дряново за периода 2021-2027 г. е разработен в съответствие с предвижданията на Националната програма за развитие: България 2030, Националната концепция за пространствено развитие за периода 2013-2025 г. (НКПР) и нейната актуализация от 2019 г. (АНКПР), Интегрирана териториална стратегия за развитие на северен централен регион, Социално-икономически анализ на районите на национално ниво, изготвен от „Национален център за териториално развитие“ ЕАД, проект ЕВРОПА 2030 „Предизвикателства и възможности“ и проекти на оперативните програми за периода 2021-2027 </a:t>
            </a:r>
            <a:endParaRPr lang="bg-B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6190" y="503726"/>
            <a:ext cx="8609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ОБЩИНА ДРЯНОВО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ПЛАН ЗА ИНТЕГРИРАНО РАЗВИТИЕ</a:t>
            </a: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ЗА ПЕРИОДА 2021-2027 г.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remium Vector | Ecology town concept and environment with eco-friendly  id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0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9101" y="1126950"/>
            <a:ext cx="11423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1087120" algn="l"/>
                <a:tab pos="449580" algn="l"/>
              </a:tabLst>
            </a:pPr>
            <a:r>
              <a:rPr lang="bg-BG" b="1" dirty="0" smtClean="0">
                <a:solidFill>
                  <a:srgbClr val="1D1D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СЪОТВЕТСТВИЯ НА ПИРО 2021-2027 Г. С ЕВРОПЕЙСКИТЕ, НАЦИОНАЛНИТЕ И РЕГИОНАЛНИТЕ СТРАТЕГИЧЕСКИ ДОКУМЕНТИ</a:t>
            </a:r>
            <a:endParaRPr lang="bg-BG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976" y="3388641"/>
            <a:ext cx="5094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bg-BG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Ос 1 Иновативна и интелигентна България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976" y="3971925"/>
            <a:ext cx="4151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bg-BG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Ос 2 Зелена и устойчива България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976" y="4468683"/>
            <a:ext cx="4721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bg-BG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Ос 3 Свързана и интегрирана България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3273" y="5075499"/>
            <a:ext cx="4838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bg-BG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Ос 4 Отзивчива и справедлива България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976" y="5710509"/>
            <a:ext cx="4113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bg-BG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Ос 5 Духовна и жизнена България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5423" y="242785"/>
            <a:ext cx="11027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ОБЩИНА ДРЯНОВО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ПЛАН ЗА ИНТЕГРИРАНО РАЗВИТИЕ</a:t>
            </a: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ЗА ПЕРИОДА 2021-2027 г.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446" y="2208867"/>
            <a:ext cx="1152754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Реализирането на стратегическите цели е предвидено посредством целенасочени политики и интервенции, групирани в пет взаимосвързани и интегрирани оси на развитие: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965" y="961369"/>
            <a:ext cx="11085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ПИРО и цели на АНКПР</a:t>
            </a:r>
            <a:endParaRPr lang="bg-BG" b="1" dirty="0"/>
          </a:p>
        </p:txBody>
      </p:sp>
      <p:sp>
        <p:nvSpPr>
          <p:cNvPr id="3" name="Rectangle 2"/>
          <p:cNvSpPr/>
          <p:nvPr/>
        </p:nvSpPr>
        <p:spPr>
          <a:xfrm>
            <a:off x="758926" y="1702798"/>
            <a:ext cx="1118483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изработването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ПИРО на община Дряново са съблюдавани трите стратегически цели на АНКПР, както и техните специфични цели и приоритети, които служат за координираща платформа на всички секторни политики с териториални измерения:</a:t>
            </a:r>
          </a:p>
          <a:p>
            <a:r>
              <a:rPr lang="bg-BG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Стратегическа </a:t>
            </a:r>
            <a:r>
              <a:rPr lang="bg-BG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 1: Териториално сближаване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чрез подобряване на свързаността на всички нива, укрепване на мрежата от градове-центрове и развитие на трансгранично, междурегионално и транснационално сътрудничество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Специфична цел 1.1. Интегриране в европейското пространство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Специфична цел 1.2.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Полицентрично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териториално развитие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Специфична цел 1.3. Съхранено природно и културно наследство</a:t>
            </a:r>
          </a:p>
          <a:p>
            <a:r>
              <a:rPr lang="bg-BG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Стратегическа </a:t>
            </a:r>
            <a:r>
              <a:rPr lang="bg-BG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 2: Икономическо сближаване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чрез подкрепа за развитие и подобряване качествата на регионалните потенциали и опазване на околната среда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Специфична цел 2.1. Регионална конкурентоспособност в подкрепа на растежа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Специфична цел 2.2. Стимулирано развитие на специфични територии</a:t>
            </a:r>
          </a:p>
          <a:p>
            <a:r>
              <a:rPr lang="bg-BG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Стратегическа </a:t>
            </a:r>
            <a:r>
              <a:rPr lang="bg-BG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 3: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Социално сближаване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чрез създаване на равностойни условия за развитие и реализация на човешкия капитал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Специфична цел 3.1. Пространствена свързаност и достъп до услуги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Специфична цел 3.2. Качеството на образователни, здравни, социални и културни услуги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965" y="312274"/>
            <a:ext cx="11561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ОБЩИНА ДРЯНОВО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ПЛАН ЗА ИНТЕГРИРАНО РАЗВИТИЕ</a:t>
            </a: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ЗА ПЕРИОДА 2021-2027 г.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к да откриете, ангажирате и развиете талантливи служители с висок  потенциал - CIO.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80" y="2638961"/>
            <a:ext cx="5715000" cy="3076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5993" y="2746088"/>
            <a:ext cx="102752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Настоящият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е изготвен в съответствие с ПИРО на община Дряново за периода 2014-2020 г. с визия за развитие „Към 2020 община Дряново да се превърне в община с привлекателна жизнена среда и добро качество на живота, съхранила културно-историческото, духовното и природното си наследство, с изградена и поддържана техническа и бизнес инфраструктура, осигурила условия за устойчив растеж, конкурентоспособна икономика, селско стопанство, туризъм и услуги“. </a:t>
            </a: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Визията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общински план за развитие за периода 2014-2020 г. бе планирана за постигне чрез последователно осъществяване на пет стратегически цели, десет приоритетни области, 24 специфични цели и прилежащите им мерки.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7143" y="363749"/>
            <a:ext cx="11266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ОБЩИНА ДРЯНОВО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ПЛАН ЗА ИНТЕГРИРАНО РАЗВИТИЕ</a:t>
            </a: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ЗА ПЕРИОДА 2021-2027 г.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4594" y="1756682"/>
            <a:ext cx="9615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Приемственост с </a:t>
            </a:r>
            <a:r>
              <a:rPr lang="bg-BG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 на община Дряново 2014-2020г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0928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ПИРО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9505" r="23019" b="10062"/>
          <a:stretch/>
        </p:blipFill>
        <p:spPr bwMode="auto">
          <a:xfrm>
            <a:off x="7138597" y="2254673"/>
            <a:ext cx="4632960" cy="371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56437" y="1348280"/>
            <a:ext cx="60821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ПИРО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община Дряново представлява съчетание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на:</a:t>
            </a:r>
          </a:p>
          <a:p>
            <a:pPr marL="285750" indent="-285750">
              <a:buFontTx/>
              <a:buChar char="-"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</a:p>
          <a:p>
            <a:pPr marL="285750" indent="-285750">
              <a:buFontTx/>
              <a:buChar char="-"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приоритета;</a:t>
            </a:r>
          </a:p>
          <a:p>
            <a:pPr marL="285750" indent="-285750">
              <a:buFontTx/>
              <a:buChar char="-"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219 мерки;</a:t>
            </a:r>
          </a:p>
          <a:p>
            <a:pPr algn="just"/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Насочени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към развитие на икономиката, туризма, техническата инфраструктура, намаляване на бедността, опазване на околната среда и повишаване капацитета на общинската администрация. </a:t>
            </a: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Структурата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посланията на стратегическата част съответстват на постановките в ЗРР, ППЗРР, „Методическите указания...“ и не противоречат на законодателството в сферите устройство на територията, опазване на околната среда и културното наследство.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56369" y="177287"/>
            <a:ext cx="8891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ОБЩИНА </a:t>
            </a:r>
            <a:r>
              <a:rPr lang="bg-BG" b="1" spc="400" dirty="0" smtClean="0">
                <a:solidFill>
                  <a:srgbClr val="80808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ДРЯНОВО </a:t>
            </a: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ПЛАН ЗА ИНТЕГРИРАНО РАЗВИТИЕ</a:t>
            </a:r>
            <a:endParaRPr lang="bg-B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880360" algn="ctr"/>
                <a:tab pos="5760720" algn="r"/>
              </a:tabLst>
            </a:pPr>
            <a:r>
              <a:rPr lang="bg-BG" b="1" spc="400" dirty="0" smtClean="0">
                <a:solidFill>
                  <a:srgbClr val="8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ЗА ПЕРИОДА 2021-2027 г.</a:t>
            </a:r>
            <a:endParaRPr lang="bg-B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244</TotalTime>
  <Words>2313</Words>
  <Application>Microsoft Office PowerPoint</Application>
  <PresentationFormat>Широк екран</PresentationFormat>
  <Paragraphs>374</Paragraphs>
  <Slides>25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25</vt:i4>
      </vt:variant>
    </vt:vector>
  </HeadingPairs>
  <TitlesOfParts>
    <vt:vector size="36" baseType="lpstr">
      <vt:lpstr>SimSun</vt:lpstr>
      <vt:lpstr>Arial</vt:lpstr>
      <vt:lpstr>Arial Narrow</vt:lpstr>
      <vt:lpstr>Calibri</vt:lpstr>
      <vt:lpstr>Cambria</vt:lpstr>
      <vt:lpstr>Century Gothic</vt:lpstr>
      <vt:lpstr>Tahoma</vt:lpstr>
      <vt:lpstr>Times New Roman</vt:lpstr>
      <vt:lpstr>Wingdings</vt:lpstr>
      <vt:lpstr>Wingdings 3</vt:lpstr>
      <vt:lpstr>Wisp</vt:lpstr>
      <vt:lpstr>Презентация на PowerPoint</vt:lpstr>
      <vt:lpstr>Съдържание на ПИРО: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БЛАГОДАРИМ ЗА ВНИМАНИЕТО!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Потребител на Windows</cp:lastModifiedBy>
  <cp:revision>35</cp:revision>
  <cp:lastPrinted>2021-03-22T22:59:56Z</cp:lastPrinted>
  <dcterms:created xsi:type="dcterms:W3CDTF">2021-03-22T20:13:18Z</dcterms:created>
  <dcterms:modified xsi:type="dcterms:W3CDTF">2021-03-26T07:17:33Z</dcterms:modified>
</cp:coreProperties>
</file>